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62" r:id="rId4"/>
    <p:sldId id="298" r:id="rId5"/>
    <p:sldId id="273" r:id="rId6"/>
    <p:sldId id="302" r:id="rId7"/>
    <p:sldId id="265" r:id="rId8"/>
    <p:sldId id="303" r:id="rId9"/>
    <p:sldId id="320" r:id="rId10"/>
    <p:sldId id="321" r:id="rId11"/>
    <p:sldId id="322" r:id="rId12"/>
    <p:sldId id="323" r:id="rId13"/>
    <p:sldId id="324" r:id="rId14"/>
    <p:sldId id="310" r:id="rId15"/>
    <p:sldId id="299" r:id="rId16"/>
    <p:sldId id="311" r:id="rId17"/>
    <p:sldId id="312" r:id="rId18"/>
    <p:sldId id="313" r:id="rId19"/>
    <p:sldId id="314" r:id="rId20"/>
    <p:sldId id="315" r:id="rId21"/>
    <p:sldId id="317" r:id="rId22"/>
    <p:sldId id="318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3" r:id="rId31"/>
    <p:sldId id="340" r:id="rId32"/>
    <p:sldId id="341" r:id="rId33"/>
    <p:sldId id="342" r:id="rId34"/>
    <p:sldId id="343" r:id="rId35"/>
    <p:sldId id="344" r:id="rId36"/>
    <p:sldId id="345" r:id="rId37"/>
    <p:sldId id="346" r:id="rId38"/>
    <p:sldId id="334" r:id="rId39"/>
    <p:sldId id="347" r:id="rId40"/>
    <p:sldId id="348" r:id="rId41"/>
    <p:sldId id="349" r:id="rId42"/>
    <p:sldId id="350" r:id="rId43"/>
    <p:sldId id="351" r:id="rId44"/>
    <p:sldId id="352" r:id="rId45"/>
    <p:sldId id="335" r:id="rId46"/>
    <p:sldId id="353" r:id="rId47"/>
    <p:sldId id="354" r:id="rId48"/>
    <p:sldId id="355" r:id="rId49"/>
    <p:sldId id="356" r:id="rId50"/>
    <p:sldId id="357" r:id="rId51"/>
    <p:sldId id="358" r:id="rId52"/>
    <p:sldId id="359" r:id="rId53"/>
    <p:sldId id="336" r:id="rId54"/>
    <p:sldId id="361" r:id="rId55"/>
    <p:sldId id="337" r:id="rId56"/>
    <p:sldId id="379" r:id="rId57"/>
    <p:sldId id="378" r:id="rId58"/>
    <p:sldId id="370" r:id="rId59"/>
    <p:sldId id="371" r:id="rId60"/>
    <p:sldId id="372" r:id="rId61"/>
    <p:sldId id="373" r:id="rId62"/>
    <p:sldId id="375" r:id="rId63"/>
    <p:sldId id="380" r:id="rId64"/>
    <p:sldId id="381" r:id="rId65"/>
    <p:sldId id="376" r:id="rId66"/>
    <p:sldId id="377" r:id="rId67"/>
    <p:sldId id="382" r:id="rId68"/>
    <p:sldId id="338" r:id="rId69"/>
    <p:sldId id="367" r:id="rId70"/>
    <p:sldId id="368" r:id="rId71"/>
    <p:sldId id="369" r:id="rId72"/>
    <p:sldId id="339" r:id="rId73"/>
    <p:sldId id="363" r:id="rId74"/>
    <p:sldId id="364" r:id="rId75"/>
    <p:sldId id="365" r:id="rId76"/>
    <p:sldId id="366" r:id="rId77"/>
    <p:sldId id="360" r:id="rId78"/>
    <p:sldId id="362" r:id="rId79"/>
    <p:sldId id="387" r:id="rId80"/>
    <p:sldId id="388" r:id="rId81"/>
    <p:sldId id="402" r:id="rId82"/>
    <p:sldId id="386" r:id="rId83"/>
    <p:sldId id="403" r:id="rId84"/>
    <p:sldId id="404" r:id="rId85"/>
    <p:sldId id="405" r:id="rId86"/>
    <p:sldId id="383" r:id="rId87"/>
    <p:sldId id="384" r:id="rId88"/>
    <p:sldId id="406" r:id="rId89"/>
    <p:sldId id="385" r:id="rId90"/>
    <p:sldId id="325" r:id="rId91"/>
    <p:sldId id="397" r:id="rId92"/>
    <p:sldId id="398" r:id="rId93"/>
    <p:sldId id="389" r:id="rId94"/>
    <p:sldId id="407" r:id="rId95"/>
    <p:sldId id="408" r:id="rId96"/>
    <p:sldId id="390" r:id="rId97"/>
    <p:sldId id="395" r:id="rId98"/>
    <p:sldId id="396" r:id="rId99"/>
    <p:sldId id="391" r:id="rId100"/>
    <p:sldId id="399" r:id="rId101"/>
    <p:sldId id="392" r:id="rId102"/>
    <p:sldId id="393" r:id="rId103"/>
    <p:sldId id="394" r:id="rId104"/>
    <p:sldId id="401" r:id="rId105"/>
    <p:sldId id="300" r:id="rId106"/>
    <p:sldId id="271" r:id="rId107"/>
    <p:sldId id="421" r:id="rId108"/>
    <p:sldId id="435" r:id="rId109"/>
    <p:sldId id="436" r:id="rId110"/>
    <p:sldId id="434" r:id="rId111"/>
    <p:sldId id="437" r:id="rId112"/>
    <p:sldId id="409" r:id="rId113"/>
    <p:sldId id="439" r:id="rId114"/>
    <p:sldId id="438" r:id="rId115"/>
    <p:sldId id="440" r:id="rId116"/>
    <p:sldId id="433" r:id="rId117"/>
    <p:sldId id="431" r:id="rId118"/>
    <p:sldId id="432" r:id="rId119"/>
    <p:sldId id="442" r:id="rId120"/>
    <p:sldId id="444" r:id="rId121"/>
    <p:sldId id="445" r:id="rId122"/>
    <p:sldId id="422" r:id="rId123"/>
    <p:sldId id="441" r:id="rId124"/>
    <p:sldId id="423" r:id="rId125"/>
    <p:sldId id="443" r:id="rId126"/>
    <p:sldId id="424" r:id="rId127"/>
    <p:sldId id="446" r:id="rId128"/>
    <p:sldId id="447" r:id="rId129"/>
    <p:sldId id="448" r:id="rId130"/>
    <p:sldId id="449" r:id="rId131"/>
    <p:sldId id="425" r:id="rId132"/>
    <p:sldId id="426" r:id="rId133"/>
    <p:sldId id="450" r:id="rId134"/>
    <p:sldId id="428" r:id="rId135"/>
    <p:sldId id="429" r:id="rId136"/>
    <p:sldId id="430" r:id="rId137"/>
    <p:sldId id="451" r:id="rId138"/>
    <p:sldId id="452" r:id="rId1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66292513-E015-47B2-A85B-390FBB9266D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D238314-5140-498C-8EB0-3A61C4F04E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8434622-EB23-4116-B64D-77ABC2444493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sng">
              <a:solidFill>
                <a:schemeClr val="accent5"/>
              </a:solidFill>
            </a:ln>
          </a:top>
          <a:bottom>
            <a:ln w="2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accent5"/>
              </a:solidFill>
            </a:ln>
          </a:top>
          <a:bottom>
            <a:ln w="10000" cmpd="sng">
              <a:solidFill>
                <a:schemeClr val="accent5"/>
              </a:solidFill>
            </a:ln>
          </a:bottom>
        </a:tcBdr>
        <a:fill>
          <a:solidFill>
            <a:schemeClr val="accent5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EBFD825-E81C-4B86-82BC-0BD535005CC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602B027-DE0B-40C5-9176-6089000903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69FF03A-DF0C-4845-94BB-EF2385AD676B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sng">
              <a:solidFill>
                <a:schemeClr val="accent1"/>
              </a:solidFill>
            </a:ln>
          </a:top>
          <a:bottom>
            <a:ln w="2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accent1"/>
              </a:solidFill>
            </a:ln>
          </a:top>
          <a:bottom>
            <a:ln w="10000" cmpd="sng">
              <a:solidFill>
                <a:schemeClr val="accent1"/>
              </a:solidFill>
            </a:ln>
          </a:bottom>
        </a:tcBdr>
        <a:fill>
          <a:solidFill>
            <a:schemeClr val="accent1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214DD3E-408A-4D45-97B2-FA70A904B6D0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thickThin">
              <a:solidFill>
                <a:schemeClr val="accent6"/>
              </a:solidFill>
            </a:ln>
          </a:top>
          <a:bottom>
            <a:ln w="22700" cmpd="thickThin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accent6"/>
              </a:solidFill>
            </a:ln>
          </a:top>
          <a:bottom>
            <a:ln w="10000" cmpd="sng">
              <a:solidFill>
                <a:schemeClr val="accent6"/>
              </a:solidFill>
            </a:ln>
          </a:bottom>
        </a:tcBdr>
        <a:fill>
          <a:solidFill>
            <a:schemeClr val="accent6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C46CBF57-8B8F-43AE-8765-D7A6A37A3B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86EB55A-D8E4-4A66-8E5A-C34D8BC1693A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TxStyle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TxStyle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>
        <a:fontRef idx="minor">
          <a:scrgbClr r="0" g="0" b="0"/>
        </a:fontRef>
        <a:schemeClr val="accent6"/>
      </a:tcTxStyle>
      <a:tcStyle>
        <a:tcBdr>
          <a:top>
            <a:ln w="6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accent6">
          <a:shade val="40000"/>
        </a:schemeClr>
      </a:tcTxStyle>
      <a:tcStyle>
        <a:tcBdr/>
        <a:fill>
          <a:solidFill>
            <a:schemeClr val="accent6">
              <a:alpha val="40000"/>
            </a:schemeClr>
          </a:solidFill>
        </a:fill>
      </a:tcStyle>
    </a:firstRow>
  </a:tblStyle>
  <a:tblStyle styleId="{32344573-4499-4136-9432-9625E8DE034D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>
        <a:fontRef idx="minor">
          <a:scrgbClr r="0" g="0" b="0"/>
        </a:fontRef>
        <a:schemeClr val="accent5"/>
      </a:tcTxStyle>
      <a:tcStyle>
        <a:tcBdr>
          <a:top>
            <a:ln w="6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accent5">
          <a:shade val="40000"/>
        </a:schemeClr>
      </a:tcTxStyle>
      <a:tcStyle>
        <a:tcBdr/>
        <a:fill>
          <a:solidFill>
            <a:schemeClr val="accent5">
              <a:alpha val="40000"/>
            </a:schemeClr>
          </a:solidFill>
        </a:fill>
      </a:tcStyle>
    </a:firstRow>
  </a:tblStyle>
  <a:tblStyle styleId="{2A43C493-C465-46AB-AAF5-3723A1DE8A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481C3B4-2058-48D0-ADE3-96B7BA7D2DE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0C7A3B9-FE4C-4CFF-8ADB-6D0CF10F1B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30E45CE-1E6F-404D-914F-DC5B132B5B5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32700" cmpd="sng">
              <a:solidFill>
                <a:schemeClr val="accent1"/>
              </a:solidFill>
              <a:prstDash val="dash"/>
            </a:ln>
          </a:left>
          <a:right>
            <a:ln w="32700" cmpd="sng">
              <a:solidFill>
                <a:schemeClr val="accent1"/>
              </a:solidFill>
              <a:prstDash val="dash"/>
            </a:ln>
          </a:right>
          <a:top>
            <a:ln w="32700" cmpd="sng">
              <a:solidFill>
                <a:schemeClr val="accent1"/>
              </a:solidFill>
              <a:prstDash val="dash"/>
            </a:ln>
          </a:top>
          <a:bottom>
            <a:ln w="32700" cmpd="sng">
              <a:solidFill>
                <a:schemeClr val="accent1"/>
              </a:solidFill>
              <a:prstDash val="dash"/>
            </a:ln>
          </a:bottom>
          <a:insideH>
            <a:ln w="22700" cmpd="sng">
              <a:solidFill>
                <a:schemeClr val="accent1"/>
              </a:solidFill>
              <a:prstDash val="sysDot"/>
            </a:ln>
          </a:insideH>
          <a:insideV>
            <a:ln w="22700" cmpd="sng">
              <a:solidFill>
                <a:schemeClr val="accent1"/>
              </a:solidFill>
              <a:prstDash val="sysDot"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6DFC8E2-4E4B-4B46-8DA4-15D2DFFE01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DF0A0EA-C916-463C-A3AD-4CCFBD9124EA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>
        <a:fontRef idx="minor">
          <a:scrgbClr r="0" g="0" b="0"/>
        </a:fontRef>
        <a:schemeClr val="accent1"/>
      </a:tcTxStyle>
      <a:tcStyle>
        <a:tcBdr>
          <a:top>
            <a:ln w="6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accent1">
          <a:shade val="40000"/>
        </a:schemeClr>
      </a:tcTxStyle>
      <a:tcStyle>
        <a:tcBdr/>
        <a:fill>
          <a:solidFill>
            <a:schemeClr val="accent1">
              <a:alpha val="40000"/>
            </a:schemeClr>
          </a:solidFill>
        </a:fill>
      </a:tcStyle>
    </a:firstRow>
  </a:tblStyle>
  <a:tblStyle styleId="{52A2ECFC-D696-4E83-B198-CA89DF0D49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948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80" y="52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026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presProps" Target="presProps.xml"  /><Relationship Id="rId141" Type="http://schemas.openxmlformats.org/officeDocument/2006/relationships/viewProps" Target="viewProps.xml"  /><Relationship Id="rId142" Type="http://schemas.openxmlformats.org/officeDocument/2006/relationships/theme" Target="theme/theme1.xml"  /><Relationship Id="rId143" Type="http://schemas.openxmlformats.org/officeDocument/2006/relationships/tableStyles" Target="tableStyles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96920776-0F64-4876-801C-41502BE7E4F6}" type="datetime1">
              <a:rPr lang="ko-KR" altLang="en-US"/>
              <a:pPr lvl="0">
                <a:defRPr/>
              </a:pPr>
              <a:t>2023-10-09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DDC2CF40-D667-4648-86EB-7178F3E2D0E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40471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3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329" name="Google Shape;329;p1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0861792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5F2EE-0DCB-415E-B03D-32F29A136192}" type="datetimeFigureOut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60CC0-812B-4196-88A2-9BDB968BFA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088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5F2EE-0DCB-415E-B03D-32F29A136192}" type="datetimeFigureOut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60CC0-812B-4196-88A2-9BDB968BFA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592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5F2EE-0DCB-415E-B03D-32F29A136192}" type="datetimeFigureOut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60CC0-812B-4196-88A2-9BDB968BFA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194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5F2EE-0DCB-415E-B03D-32F29A136192}" type="datetimeFigureOut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60CC0-812B-4196-88A2-9BDB968BFA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868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5F2EE-0DCB-415E-B03D-32F29A136192}" type="datetimeFigureOut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60CC0-812B-4196-88A2-9BDB968BFA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402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5F2EE-0DCB-415E-B03D-32F29A136192}" type="datetimeFigureOut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60CC0-812B-4196-88A2-9BDB968BFA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104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5F2EE-0DCB-415E-B03D-32F29A136192}" type="datetimeFigureOut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60CC0-812B-4196-88A2-9BDB968BFA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853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5F2EE-0DCB-415E-B03D-32F29A136192}" type="datetimeFigureOut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60CC0-812B-4196-88A2-9BDB968BFA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932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5F2EE-0DCB-415E-B03D-32F29A136192}" type="datetimeFigureOut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60CC0-812B-4196-88A2-9BDB968BFA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385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5F2EE-0DCB-415E-B03D-32F29A136192}" type="datetimeFigureOut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60CC0-812B-4196-88A2-9BDB968BFA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723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5F2EE-0DCB-415E-B03D-32F29A136192}" type="datetimeFigureOut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60CC0-812B-4196-88A2-9BDB968BFA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916144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5F2EE-0DCB-415E-B03D-32F29A136192}" type="datetimeFigureOut">
              <a:rPr lang="ko-KR" altLang="en-US" smtClean="0"/>
              <a:t>2023-10-08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60CC0-812B-4196-88A2-9BDB968BFA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027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3.pn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4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5.pn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6.pn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" Target="slide2.xml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38.pn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9.pn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0.png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4.png"  /><Relationship Id="rId3" Type="http://schemas.openxmlformats.org/officeDocument/2006/relationships/image" Target="../media/image45.png"  /><Relationship Id="rId4" Type="http://schemas.openxmlformats.org/officeDocument/2006/relationships/image" Target="../media/image4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7.png"  /><Relationship Id="rId3" Type="http://schemas.openxmlformats.org/officeDocument/2006/relationships/image" Target="../media/image48.png"  /><Relationship Id="rId4" Type="http://schemas.openxmlformats.org/officeDocument/2006/relationships/image" Target="../media/image49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0.png"  /><Relationship Id="rId3" Type="http://schemas.openxmlformats.org/officeDocument/2006/relationships/image" Target="../media/image51.png"  /><Relationship Id="rId4" Type="http://schemas.openxmlformats.org/officeDocument/2006/relationships/image" Target="../media/image52.png"  /><Relationship Id="rId5" Type="http://schemas.openxmlformats.org/officeDocument/2006/relationships/image" Target="../media/image53.png"  /><Relationship Id="rId6" Type="http://schemas.openxmlformats.org/officeDocument/2006/relationships/image" Target="../media/image54.pn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3.png"  /><Relationship Id="rId3" Type="http://schemas.openxmlformats.org/officeDocument/2006/relationships/image" Target="../media/image55.png"  /><Relationship Id="rId4" Type="http://schemas.openxmlformats.org/officeDocument/2006/relationships/image" Target="../media/image56.png"  /><Relationship Id="rId5" Type="http://schemas.openxmlformats.org/officeDocument/2006/relationships/image" Target="../media/image57.png"  /><Relationship Id="rId6" Type="http://schemas.openxmlformats.org/officeDocument/2006/relationships/image" Target="../media/image58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9.pn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0.png"  /><Relationship Id="rId3" Type="http://schemas.openxmlformats.org/officeDocument/2006/relationships/image" Target="../media/image61.png"  /><Relationship Id="rId4" Type="http://schemas.openxmlformats.org/officeDocument/2006/relationships/image" Target="../media/image62.png"  /><Relationship Id="rId5" Type="http://schemas.openxmlformats.org/officeDocument/2006/relationships/image" Target="../media/image63.png"  /><Relationship Id="rId6" Type="http://schemas.openxmlformats.org/officeDocument/2006/relationships/image" Target="../media/image64.png"  /><Relationship Id="rId7" Type="http://schemas.openxmlformats.org/officeDocument/2006/relationships/image" Target="../media/image65.pn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6.png"  /><Relationship Id="rId3" Type="http://schemas.openxmlformats.org/officeDocument/2006/relationships/image" Target="../media/image67.png"  /><Relationship Id="rId4" Type="http://schemas.openxmlformats.org/officeDocument/2006/relationships/image" Target="../media/image68.png"  /><Relationship Id="rId5" Type="http://schemas.openxmlformats.org/officeDocument/2006/relationships/image" Target="../media/image69.png"  /><Relationship Id="rId6" Type="http://schemas.openxmlformats.org/officeDocument/2006/relationships/image" Target="../media/image70.pn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png"  /><Relationship Id="rId3" Type="http://schemas.openxmlformats.org/officeDocument/2006/relationships/image" Target="../media/image71.png"  /><Relationship Id="rId4" Type="http://schemas.openxmlformats.org/officeDocument/2006/relationships/image" Target="../media/image72.png"  /><Relationship Id="rId5" Type="http://schemas.openxmlformats.org/officeDocument/2006/relationships/image" Target="../media/image73.png"  /><Relationship Id="rId6" Type="http://schemas.openxmlformats.org/officeDocument/2006/relationships/image" Target="../media/image74.png"  /><Relationship Id="rId7" Type="http://schemas.openxmlformats.org/officeDocument/2006/relationships/image" Target="../media/image75.pn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png"  /><Relationship Id="rId3" Type="http://schemas.openxmlformats.org/officeDocument/2006/relationships/image" Target="../media/image67.png"  /><Relationship Id="rId4" Type="http://schemas.openxmlformats.org/officeDocument/2006/relationships/image" Target="../media/image76.png"  /><Relationship Id="rId5" Type="http://schemas.openxmlformats.org/officeDocument/2006/relationships/image" Target="../media/image77.png"  /><Relationship Id="rId6" Type="http://schemas.openxmlformats.org/officeDocument/2006/relationships/image" Target="../media/image78.png"  /><Relationship Id="rId7" Type="http://schemas.openxmlformats.org/officeDocument/2006/relationships/image" Target="../media/image79.png"  /><Relationship Id="rId8" Type="http://schemas.openxmlformats.org/officeDocument/2006/relationships/image" Target="../media/image80.pn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1.png"  /><Relationship Id="rId3" Type="http://schemas.openxmlformats.org/officeDocument/2006/relationships/image" Target="../media/image82.png"  /><Relationship Id="rId4" Type="http://schemas.openxmlformats.org/officeDocument/2006/relationships/image" Target="../media/image83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4.png"  /><Relationship Id="rId3" Type="http://schemas.openxmlformats.org/officeDocument/2006/relationships/image" Target="../media/image85.png"  /><Relationship Id="rId4" Type="http://schemas.openxmlformats.org/officeDocument/2006/relationships/image" Target="../media/image8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7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8.png"  /><Relationship Id="rId3" Type="http://schemas.openxmlformats.org/officeDocument/2006/relationships/image" Target="../media/image89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0.png"  /><Relationship Id="rId3" Type="http://schemas.openxmlformats.org/officeDocument/2006/relationships/image" Target="../media/image91.png"  /><Relationship Id="rId4" Type="http://schemas.openxmlformats.org/officeDocument/2006/relationships/image" Target="../media/image92.png"  /><Relationship Id="rId5" Type="http://schemas.openxmlformats.org/officeDocument/2006/relationships/image" Target="../media/image93.pn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4.png"  /><Relationship Id="rId3" Type="http://schemas.openxmlformats.org/officeDocument/2006/relationships/image" Target="../media/image95.png"  /><Relationship Id="rId4" Type="http://schemas.openxmlformats.org/officeDocument/2006/relationships/image" Target="../media/image96.png"  /><Relationship Id="rId5" Type="http://schemas.openxmlformats.org/officeDocument/2006/relationships/image" Target="../media/image97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8.png"  /><Relationship Id="rId3" Type="http://schemas.openxmlformats.org/officeDocument/2006/relationships/image" Target="../media/image99.pn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0.png"  /><Relationship Id="rId3" Type="http://schemas.openxmlformats.org/officeDocument/2006/relationships/image" Target="../media/image101.png"  /><Relationship Id="rId4" Type="http://schemas.openxmlformats.org/officeDocument/2006/relationships/image" Target="../media/image102.png"  /><Relationship Id="rId5" Type="http://schemas.openxmlformats.org/officeDocument/2006/relationships/image" Target="../media/image103.png"  /><Relationship Id="rId6" Type="http://schemas.openxmlformats.org/officeDocument/2006/relationships/image" Target="../media/image104.pn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5.png"  /><Relationship Id="rId3" Type="http://schemas.openxmlformats.org/officeDocument/2006/relationships/image" Target="../media/image106.png"  /><Relationship Id="rId4" Type="http://schemas.openxmlformats.org/officeDocument/2006/relationships/image" Target="../media/image107.png"  /><Relationship Id="rId5" Type="http://schemas.openxmlformats.org/officeDocument/2006/relationships/image" Target="../media/image108.pn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9.png"  /><Relationship Id="rId3" Type="http://schemas.openxmlformats.org/officeDocument/2006/relationships/image" Target="../media/image110.png"  /><Relationship Id="rId4" Type="http://schemas.openxmlformats.org/officeDocument/2006/relationships/image" Target="../media/image111.png"  /><Relationship Id="rId5" Type="http://schemas.openxmlformats.org/officeDocument/2006/relationships/image" Target="../media/image112.png"  /><Relationship Id="rId6" Type="http://schemas.openxmlformats.org/officeDocument/2006/relationships/image" Target="../media/image113.pn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4.png"  /><Relationship Id="rId3" Type="http://schemas.openxmlformats.org/officeDocument/2006/relationships/image" Target="../media/image115.png"  /><Relationship Id="rId4" Type="http://schemas.openxmlformats.org/officeDocument/2006/relationships/image" Target="../media/image116.png"  /><Relationship Id="rId5" Type="http://schemas.openxmlformats.org/officeDocument/2006/relationships/image" Target="../media/image117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8.png"  /><Relationship Id="rId3" Type="http://schemas.openxmlformats.org/officeDocument/2006/relationships/image" Target="../media/image119.png"  /><Relationship Id="rId4" Type="http://schemas.openxmlformats.org/officeDocument/2006/relationships/image" Target="../media/image120.png"  /><Relationship Id="rId5" Type="http://schemas.openxmlformats.org/officeDocument/2006/relationships/image" Target="../media/image12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.xml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2.png"  /><Relationship Id="rId3" Type="http://schemas.openxmlformats.org/officeDocument/2006/relationships/image" Target="../media/image123.png"  /><Relationship Id="rId4" Type="http://schemas.openxmlformats.org/officeDocument/2006/relationships/image" Target="../media/image124.png"  /><Relationship Id="rId5" Type="http://schemas.openxmlformats.org/officeDocument/2006/relationships/image" Target="../media/image125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6.png"  /><Relationship Id="rId3" Type="http://schemas.openxmlformats.org/officeDocument/2006/relationships/image" Target="../media/image127.png"  /><Relationship Id="rId4" Type="http://schemas.openxmlformats.org/officeDocument/2006/relationships/image" Target="../media/image128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9.png"  /><Relationship Id="rId3" Type="http://schemas.openxmlformats.org/officeDocument/2006/relationships/image" Target="../media/image130.png"  /><Relationship Id="rId4" Type="http://schemas.openxmlformats.org/officeDocument/2006/relationships/image" Target="../media/image131.png"  /><Relationship Id="rId5" Type="http://schemas.openxmlformats.org/officeDocument/2006/relationships/image" Target="../media/image132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0.png"  /><Relationship Id="rId3" Type="http://schemas.openxmlformats.org/officeDocument/2006/relationships/image" Target="../media/image133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4.png"  /><Relationship Id="rId3" Type="http://schemas.openxmlformats.org/officeDocument/2006/relationships/image" Target="../media/image135.png"  /><Relationship Id="rId4" Type="http://schemas.openxmlformats.org/officeDocument/2006/relationships/image" Target="../media/image136.png"  /><Relationship Id="rId5" Type="http://schemas.openxmlformats.org/officeDocument/2006/relationships/image" Target="../media/image137.png"  /><Relationship Id="rId6" Type="http://schemas.openxmlformats.org/officeDocument/2006/relationships/image" Target="../media/image138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9.png"  /><Relationship Id="rId3" Type="http://schemas.openxmlformats.org/officeDocument/2006/relationships/image" Target="../media/image140.png"  /><Relationship Id="rId4" Type="http://schemas.openxmlformats.org/officeDocument/2006/relationships/image" Target="../media/image141.png"  /><Relationship Id="rId5" Type="http://schemas.openxmlformats.org/officeDocument/2006/relationships/image" Target="../media/image142.pn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" Target="slide2.xml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" Target="slide2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" Target="slide104.xml"  /><Relationship Id="rId3" Type="http://schemas.openxmlformats.org/officeDocument/2006/relationships/slide" Target="slide136.xml"  /><Relationship Id="rId4" Type="http://schemas.openxmlformats.org/officeDocument/2006/relationships/slide" Target="slide3.xml"  /><Relationship Id="rId5" Type="http://schemas.openxmlformats.org/officeDocument/2006/relationships/slide" Target="slide14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" Target="slide2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pn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pn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.pn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.pn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4.pn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5.pn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6.pn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7.pn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8.pn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0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1.gif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2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3747524"/>
            <a:ext cx="12192000" cy="3110476"/>
          </a:xfrm>
          <a:prstGeom prst="rect">
            <a:avLst/>
          </a:prstGeom>
          <a:solidFill>
            <a:srgbClr val="8DE7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40603" y="2731861"/>
            <a:ext cx="4747080" cy="1015663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lvl="0" algn="ctr">
              <a:defRPr/>
            </a:pPr>
            <a:r>
              <a:rPr lang="en-US" altLang="ko-KR" sz="6000" b="1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TRIPPIN’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740603" y="3820095"/>
            <a:ext cx="4747080" cy="70788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ko-KR" sz="3500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lang="ko-KR" altLang="en-US" sz="3500" spc="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23493" y="2305050"/>
            <a:ext cx="278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rgbClr val="8DE7D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2023.09.26</a:t>
            </a:r>
            <a:endParaRPr lang="ko-KR" altLang="en-US" sz="2400" spc="600" dirty="0">
              <a:solidFill>
                <a:srgbClr val="8DE7D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005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1-3</a:t>
            </a:r>
          </a:p>
        </p:txBody>
      </p:sp>
      <p:sp>
        <p:nvSpPr>
          <p:cNvPr id="72" name="타원 71"/>
          <p:cNvSpPr/>
          <p:nvPr/>
        </p:nvSpPr>
        <p:spPr>
          <a:xfrm>
            <a:off x="691943" y="2568922"/>
            <a:ext cx="1648557" cy="1720155"/>
          </a:xfrm>
          <a:prstGeom prst="ellipse">
            <a:avLst/>
          </a:prstGeom>
          <a:solidFill>
            <a:srgbClr val="9BE5C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/>
              <a:t>관광지</a:t>
            </a:r>
          </a:p>
          <a:p>
            <a:pPr lvl="0" algn="ctr">
              <a:defRPr/>
            </a:pPr>
            <a:r>
              <a:rPr lang="en-US" altLang="ko-KR" b="1"/>
              <a:t>Tour</a:t>
            </a:r>
          </a:p>
          <a:p>
            <a:pPr lvl="0" algn="ctr">
              <a:defRPr/>
            </a:pPr>
            <a:r>
              <a:rPr lang="en-US" altLang="ko-KR" b="1"/>
              <a:t>Ticket</a:t>
            </a:r>
          </a:p>
        </p:txBody>
      </p:sp>
      <p:sp>
        <p:nvSpPr>
          <p:cNvPr id="73" name="타원 72"/>
          <p:cNvSpPr/>
          <p:nvPr/>
        </p:nvSpPr>
        <p:spPr>
          <a:xfrm>
            <a:off x="2970618" y="1829610"/>
            <a:ext cx="3125382" cy="3198779"/>
          </a:xfrm>
          <a:prstGeom prst="ellipse">
            <a:avLst/>
          </a:prstGeom>
          <a:solidFill>
            <a:srgbClr val="CDF2E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/>
          </a:p>
        </p:txBody>
      </p:sp>
      <p:sp>
        <p:nvSpPr>
          <p:cNvPr id="77" name="타원 76"/>
          <p:cNvSpPr/>
          <p:nvPr/>
        </p:nvSpPr>
        <p:spPr>
          <a:xfrm>
            <a:off x="3730636" y="1829288"/>
            <a:ext cx="1575673" cy="1599711"/>
          </a:xfrm>
          <a:prstGeom prst="ellipse">
            <a:avLst/>
          </a:prstGeom>
          <a:solidFill>
            <a:srgbClr val="9BE5C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/>
              <a:t>관광지</a:t>
            </a:r>
          </a:p>
          <a:p>
            <a:pPr lvl="0" algn="ctr">
              <a:defRPr/>
            </a:pPr>
            <a:r>
              <a:rPr lang="ko-KR" altLang="en-US" b="1"/>
              <a:t>관리</a:t>
            </a:r>
          </a:p>
        </p:txBody>
      </p:sp>
      <p:sp>
        <p:nvSpPr>
          <p:cNvPr id="82" name="타원 81"/>
          <p:cNvSpPr/>
          <p:nvPr/>
        </p:nvSpPr>
        <p:spPr>
          <a:xfrm>
            <a:off x="3802311" y="3429000"/>
            <a:ext cx="1465384" cy="1599711"/>
          </a:xfrm>
          <a:prstGeom prst="ellipse">
            <a:avLst/>
          </a:prstGeom>
          <a:solidFill>
            <a:srgbClr val="9BE5C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/>
              <a:t>티켓</a:t>
            </a:r>
          </a:p>
          <a:p>
            <a:pPr lvl="0" algn="ctr">
              <a:defRPr/>
            </a:pPr>
            <a:r>
              <a:rPr lang="ko-KR" altLang="en-US" b="1"/>
              <a:t>결제</a:t>
            </a:r>
          </a:p>
        </p:txBody>
      </p:sp>
      <p:sp>
        <p:nvSpPr>
          <p:cNvPr id="90" name="TextBox 21"/>
          <p:cNvSpPr txBox="1"/>
          <p:nvPr/>
        </p:nvSpPr>
        <p:spPr>
          <a:xfrm>
            <a:off x="2299137" y="264557"/>
            <a:ext cx="4456237" cy="466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500" spc="300">
                <a:solidFill>
                  <a:srgbClr val="69D8AD"/>
                </a:solidFill>
                <a:latin typeface="Arial"/>
                <a:ea typeface="굴림"/>
                <a:cs typeface="Arial"/>
              </a:rPr>
              <a:t>요구분석 </a:t>
            </a:r>
            <a:r>
              <a:rPr lang="en-US" altLang="ko-KR" sz="2500" spc="300">
                <a:solidFill>
                  <a:srgbClr val="69D8AD"/>
                </a:solidFill>
                <a:latin typeface="Arial"/>
                <a:ea typeface="굴림"/>
                <a:cs typeface="Arial"/>
              </a:rPr>
              <a:t>-</a:t>
            </a:r>
            <a:r>
              <a:rPr lang="ko-KR" altLang="en-US" sz="2500" spc="300">
                <a:solidFill>
                  <a:srgbClr val="69D8AD"/>
                </a:solidFill>
                <a:latin typeface="Arial"/>
                <a:ea typeface="굴림"/>
                <a:cs typeface="Arial"/>
              </a:rPr>
              <a:t> 관광지</a:t>
            </a:r>
            <a:r>
              <a:rPr lang="en-US" altLang="ko-KR" sz="2500" spc="300">
                <a:solidFill>
                  <a:srgbClr val="69D8AD"/>
                </a:solidFill>
                <a:latin typeface="Arial"/>
                <a:ea typeface="굴림"/>
                <a:cs typeface="Arial"/>
              </a:rPr>
              <a:t>,</a:t>
            </a:r>
            <a:r>
              <a:rPr lang="ko-KR" altLang="en-US" sz="2500" spc="300">
                <a:solidFill>
                  <a:srgbClr val="69D8AD"/>
                </a:solidFill>
                <a:latin typeface="Arial"/>
                <a:ea typeface="굴림"/>
                <a:cs typeface="Arial"/>
              </a:rPr>
              <a:t> 티켓</a:t>
            </a:r>
          </a:p>
        </p:txBody>
      </p:sp>
      <p:sp>
        <p:nvSpPr>
          <p:cNvPr id="91" name="타원 90"/>
          <p:cNvSpPr/>
          <p:nvPr/>
        </p:nvSpPr>
        <p:spPr>
          <a:xfrm>
            <a:off x="6660173" y="1066068"/>
            <a:ext cx="4982307" cy="4725864"/>
          </a:xfrm>
          <a:prstGeom prst="ellipse">
            <a:avLst/>
          </a:prstGeom>
          <a:solidFill>
            <a:srgbClr val="CDF2E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/>
          </a:p>
        </p:txBody>
      </p:sp>
      <p:sp>
        <p:nvSpPr>
          <p:cNvPr id="92" name="타원 91"/>
          <p:cNvSpPr/>
          <p:nvPr/>
        </p:nvSpPr>
        <p:spPr>
          <a:xfrm>
            <a:off x="8396656" y="2653567"/>
            <a:ext cx="1489808" cy="1550865"/>
          </a:xfrm>
          <a:prstGeom prst="ellipse">
            <a:avLst/>
          </a:prstGeom>
          <a:solidFill>
            <a:srgbClr val="9BE5C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/>
              <a:t>티켓</a:t>
            </a:r>
          </a:p>
          <a:p>
            <a:pPr lvl="0" algn="ctr">
              <a:defRPr/>
            </a:pPr>
            <a:r>
              <a:rPr lang="ko-KR" altLang="en-US" b="1"/>
              <a:t>등록</a:t>
            </a:r>
          </a:p>
        </p:txBody>
      </p:sp>
      <p:sp>
        <p:nvSpPr>
          <p:cNvPr id="93" name="타원 92"/>
          <p:cNvSpPr/>
          <p:nvPr/>
        </p:nvSpPr>
        <p:spPr>
          <a:xfrm>
            <a:off x="8353671" y="1108563"/>
            <a:ext cx="1489808" cy="1550865"/>
          </a:xfrm>
          <a:prstGeom prst="ellipse">
            <a:avLst/>
          </a:prstGeom>
          <a:solidFill>
            <a:srgbClr val="9BE5C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/>
              <a:t>관광지</a:t>
            </a:r>
          </a:p>
          <a:p>
            <a:pPr lvl="0" algn="ctr">
              <a:defRPr/>
            </a:pPr>
            <a:r>
              <a:rPr lang="ko-KR" altLang="en-US" b="1"/>
              <a:t>등록</a:t>
            </a:r>
          </a:p>
        </p:txBody>
      </p:sp>
      <p:sp>
        <p:nvSpPr>
          <p:cNvPr id="94" name="타원 93"/>
          <p:cNvSpPr/>
          <p:nvPr/>
        </p:nvSpPr>
        <p:spPr>
          <a:xfrm>
            <a:off x="8439152" y="4222505"/>
            <a:ext cx="1489808" cy="1550865"/>
          </a:xfrm>
          <a:prstGeom prst="ellipse">
            <a:avLst/>
          </a:prstGeom>
          <a:solidFill>
            <a:srgbClr val="9BE5C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/>
              <a:t>예약</a:t>
            </a:r>
          </a:p>
          <a:p>
            <a:pPr lvl="0" algn="ctr">
              <a:defRPr/>
            </a:pPr>
            <a:r>
              <a:rPr lang="ko-KR" altLang="en-US" b="1"/>
              <a:t>결제</a:t>
            </a:r>
          </a:p>
        </p:txBody>
      </p:sp>
    </p:spTree>
    <p:extLst>
      <p:ext uri="{BB962C8B-B14F-4D97-AF65-F5344CB8AC3E}">
        <p14:creationId xmlns:p14="http://schemas.microsoft.com/office/powerpoint/2010/main" val="387307006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2-3</a:t>
            </a:r>
          </a:p>
        </p:txBody>
      </p:sp>
      <p:sp>
        <p:nvSpPr>
          <p:cNvPr id="71" name="TextBox 21"/>
          <p:cNvSpPr txBox="1"/>
          <p:nvPr/>
        </p:nvSpPr>
        <p:spPr>
          <a:xfrm>
            <a:off x="2345040" y="287508"/>
            <a:ext cx="6726290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cs typeface="Arial"/>
              </a:rPr>
              <a:t>Class Diagram - CsController</a:t>
            </a: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06492"/>
            <a:ext cx="12192000" cy="5673664"/>
          </a:xfrm>
          <a:prstGeom prst="rect">
            <a:avLst/>
          </a:prstGeom>
        </p:spPr>
      </p:pic>
      <p:sp>
        <p:nvSpPr>
          <p:cNvPr id="73" name="직사각형 72"/>
          <p:cNvSpPr/>
          <p:nvPr/>
        </p:nvSpPr>
        <p:spPr>
          <a:xfrm>
            <a:off x="0" y="6562222"/>
            <a:ext cx="12192000" cy="295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200">
                <a:solidFill>
                  <a:srgbClr val="808080"/>
                </a:solidFill>
              </a:rPr>
              <a:t>* Service</a:t>
            </a:r>
            <a:r>
              <a:rPr lang="ko-KR" altLang="en-US" sz="1200">
                <a:solidFill>
                  <a:srgbClr val="808080"/>
                </a:solidFill>
              </a:rPr>
              <a:t>의 객체가 많은 관계로 해당되는 </a:t>
            </a:r>
            <a:r>
              <a:rPr lang="en-US" altLang="ko-KR" sz="1200">
                <a:solidFill>
                  <a:srgbClr val="808080"/>
                </a:solidFill>
              </a:rPr>
              <a:t>Dao</a:t>
            </a:r>
            <a:r>
              <a:rPr lang="ko-KR" altLang="en-US" sz="1200">
                <a:solidFill>
                  <a:srgbClr val="808080"/>
                </a:solidFill>
              </a:rPr>
              <a:t>만 연결</a:t>
            </a:r>
          </a:p>
        </p:txBody>
      </p:sp>
    </p:spTree>
    <p:extLst>
      <p:ext uri="{BB962C8B-B14F-4D97-AF65-F5344CB8AC3E}">
        <p14:creationId xmlns:p14="http://schemas.microsoft.com/office/powerpoint/2010/main" val="331387549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2-3</a:t>
            </a:r>
          </a:p>
        </p:txBody>
      </p:sp>
      <p:sp>
        <p:nvSpPr>
          <p:cNvPr id="71" name="TextBox 21"/>
          <p:cNvSpPr txBox="1"/>
          <p:nvPr/>
        </p:nvSpPr>
        <p:spPr>
          <a:xfrm>
            <a:off x="2345040" y="287508"/>
            <a:ext cx="6726290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cs typeface="Arial"/>
              </a:rPr>
              <a:t>Class Diagram - CostController</a:t>
            </a: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049397"/>
            <a:ext cx="12192000" cy="5435478"/>
          </a:xfrm>
          <a:prstGeom prst="rect">
            <a:avLst/>
          </a:prstGeom>
        </p:spPr>
      </p:pic>
      <p:sp>
        <p:nvSpPr>
          <p:cNvPr id="73" name="직사각형 72"/>
          <p:cNvSpPr/>
          <p:nvPr/>
        </p:nvSpPr>
        <p:spPr>
          <a:xfrm>
            <a:off x="0" y="6562222"/>
            <a:ext cx="12192000" cy="295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200">
                <a:solidFill>
                  <a:srgbClr val="808080"/>
                </a:solidFill>
              </a:rPr>
              <a:t>* Service</a:t>
            </a:r>
            <a:r>
              <a:rPr lang="ko-KR" altLang="en-US" sz="1200">
                <a:solidFill>
                  <a:srgbClr val="808080"/>
                </a:solidFill>
              </a:rPr>
              <a:t>의 객체가 많은 관계로 해당되는 </a:t>
            </a:r>
            <a:r>
              <a:rPr lang="en-US" altLang="ko-KR" sz="1200">
                <a:solidFill>
                  <a:srgbClr val="808080"/>
                </a:solidFill>
              </a:rPr>
              <a:t>Dao</a:t>
            </a:r>
            <a:r>
              <a:rPr lang="ko-KR" altLang="en-US" sz="1200">
                <a:solidFill>
                  <a:srgbClr val="808080"/>
                </a:solidFill>
              </a:rPr>
              <a:t>만 연결</a:t>
            </a:r>
          </a:p>
        </p:txBody>
      </p:sp>
    </p:spTree>
    <p:extLst>
      <p:ext uri="{BB962C8B-B14F-4D97-AF65-F5344CB8AC3E}">
        <p14:creationId xmlns:p14="http://schemas.microsoft.com/office/powerpoint/2010/main" val="379761003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2-3</a:t>
            </a:r>
          </a:p>
        </p:txBody>
      </p:sp>
      <p:sp>
        <p:nvSpPr>
          <p:cNvPr id="71" name="TextBox 21"/>
          <p:cNvSpPr txBox="1"/>
          <p:nvPr/>
        </p:nvSpPr>
        <p:spPr>
          <a:xfrm>
            <a:off x="2345040" y="287508"/>
            <a:ext cx="6878690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cs typeface="Arial"/>
              </a:rPr>
              <a:t>Class Diagram - PurchaseController1</a:t>
            </a: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44665"/>
            <a:ext cx="12192000" cy="591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71268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2-3</a:t>
            </a:r>
          </a:p>
        </p:txBody>
      </p:sp>
      <p:sp>
        <p:nvSpPr>
          <p:cNvPr id="71" name="TextBox 21"/>
          <p:cNvSpPr txBox="1"/>
          <p:nvPr/>
        </p:nvSpPr>
        <p:spPr>
          <a:xfrm>
            <a:off x="2345040" y="287508"/>
            <a:ext cx="6878690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cs typeface="Arial"/>
              </a:rPr>
              <a:t>Class Diagram - PurchaseController2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0" y="6562222"/>
            <a:ext cx="12192000" cy="295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200">
                <a:solidFill>
                  <a:srgbClr val="808080"/>
                </a:solidFill>
              </a:rPr>
              <a:t>* Service</a:t>
            </a:r>
            <a:r>
              <a:rPr lang="ko-KR" altLang="en-US" sz="1200">
                <a:solidFill>
                  <a:srgbClr val="808080"/>
                </a:solidFill>
              </a:rPr>
              <a:t>의 객체가 많은 관계로 해당되는 </a:t>
            </a:r>
            <a:r>
              <a:rPr lang="en-US" altLang="ko-KR" sz="1200">
                <a:solidFill>
                  <a:srgbClr val="808080"/>
                </a:solidFill>
              </a:rPr>
              <a:t>Dao</a:t>
            </a:r>
            <a:r>
              <a:rPr lang="ko-KR" altLang="en-US" sz="1200">
                <a:solidFill>
                  <a:srgbClr val="808080"/>
                </a:solidFill>
              </a:rPr>
              <a:t>만 연결</a:t>
            </a: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53198"/>
            <a:ext cx="12192000" cy="565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15524"/>
      </p:ext>
    </p:extLst>
  </p:cSld>
  <p:clrMapOvr>
    <a:masterClrMapping/>
  </p:clrMapOvr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E7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6500">
              <a:latin typeface="Arial"/>
              <a:cs typeface="Arial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62000" y="1951187"/>
            <a:ext cx="11430000" cy="197399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3500"/>
              <a:t>        Part 3.</a:t>
            </a:r>
          </a:p>
        </p:txBody>
      </p:sp>
      <p:sp>
        <p:nvSpPr>
          <p:cNvPr id="3" name="평행 사변형 2"/>
          <p:cNvSpPr/>
          <p:nvPr/>
        </p:nvSpPr>
        <p:spPr>
          <a:xfrm>
            <a:off x="4648200" y="1951187"/>
            <a:ext cx="8362950" cy="1973998"/>
          </a:xfrm>
          <a:prstGeom prst="parallelogram">
            <a:avLst>
              <a:gd name="adj" fmla="val 209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5560828" y="2537748"/>
            <a:ext cx="6450231" cy="8912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3500" b="1" spc="3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Test</a:t>
            </a:r>
          </a:p>
        </p:txBody>
      </p:sp>
      <p:sp>
        <p:nvSpPr>
          <p:cNvPr id="30" name="직사각형 29">
            <a:hlinkClick r:id="rId2" action="ppaction://hlinksldjump"/>
          </p:cNvPr>
          <p:cNvSpPr/>
          <p:nvPr/>
        </p:nvSpPr>
        <p:spPr>
          <a:xfrm>
            <a:off x="11229472" y="6356684"/>
            <a:ext cx="962528" cy="501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solidFill>
                  <a:srgbClr val="ffffff"/>
                </a:solidFill>
              </a:rPr>
              <a:t>Menu</a:t>
            </a:r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394179"/>
      </p:ext>
    </p:extLst>
  </p:cSld>
  <p:clrMapOvr>
    <a:masterClrMapping/>
  </p:clrMapOvr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0"/>
            <a:ext cx="1759298" cy="617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66bdab"/>
                </a:solidFill>
                <a:latin typeface="Arial"/>
                <a:cs typeface="Arial"/>
              </a:rPr>
              <a:t>Main</a:t>
            </a:r>
            <a:endParaRPr lang="en-US" altLang="ko-KR" sz="3500" b="1" spc="300">
              <a:solidFill>
                <a:srgbClr val="66bdab"/>
              </a:solidFill>
              <a:latin typeface="Arial"/>
              <a:cs typeface="Arial"/>
            </a:endParaRPr>
          </a:p>
        </p:txBody>
      </p:sp>
      <p:sp>
        <p:nvSpPr>
          <p:cNvPr id="34" name="TextBox 21"/>
          <p:cNvSpPr txBox="1"/>
          <p:nvPr/>
        </p:nvSpPr>
        <p:spPr>
          <a:xfrm>
            <a:off x="1486586" y="130121"/>
            <a:ext cx="1363205" cy="391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메인화면</a:t>
            </a:r>
            <a:endParaRPr lang="ko-KR" altLang="en-US" sz="2000" b="1" spc="300">
              <a:solidFill>
                <a:srgbClr val="66bdab"/>
              </a:solidFill>
              <a:latin typeface="Arial"/>
              <a:ea typeface="굴림"/>
              <a:cs typeface="Arial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68405" y="146819"/>
            <a:ext cx="6781624" cy="5561076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3628" y="3429000"/>
            <a:ext cx="7299959" cy="3352800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10510274" y="5380088"/>
            <a:ext cx="1495319" cy="3379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 b="1" u="sng">
                <a:solidFill>
                  <a:srgbClr val="66bdab"/>
                </a:solidFill>
              </a:rPr>
              <a:t>메인페이지</a:t>
            </a:r>
            <a:endParaRPr lang="ko-KR" altLang="en-US" b="1" u="sng">
              <a:solidFill>
                <a:srgbClr val="66bdab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23723" y="2978355"/>
            <a:ext cx="1659190" cy="3379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 u="sng">
                <a:solidFill>
                  <a:srgbClr val="66bdab"/>
                </a:solidFill>
              </a:rPr>
              <a:t>관리자페이지</a:t>
            </a:r>
            <a:endParaRPr lang="ko-KR" altLang="en-US" b="1" u="sng">
              <a:solidFill>
                <a:srgbClr val="66bd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615552"/>
      </p:ext>
    </p:extLst>
  </p:cSld>
  <p:clrMapOvr>
    <a:masterClrMapping/>
  </p:clrMapOvr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0"/>
            <a:ext cx="2140297" cy="617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66bdab"/>
                </a:solidFill>
                <a:latin typeface="Arial"/>
                <a:cs typeface="Arial"/>
              </a:rPr>
              <a:t>Coupon</a:t>
            </a:r>
            <a:endParaRPr lang="en-US" altLang="ko-KR" sz="3500" b="1" spc="300">
              <a:solidFill>
                <a:srgbClr val="66bdab"/>
              </a:solidFill>
              <a:latin typeface="Arial"/>
              <a:cs typeface="Arial"/>
            </a:endParaRPr>
          </a:p>
        </p:txBody>
      </p:sp>
      <p:sp>
        <p:nvSpPr>
          <p:cNvPr id="24" name="TextBox 21"/>
          <p:cNvSpPr txBox="1"/>
          <p:nvPr/>
        </p:nvSpPr>
        <p:spPr>
          <a:xfrm>
            <a:off x="1906507" y="140363"/>
            <a:ext cx="2704899" cy="391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쿠폰 생성 </a:t>
            </a:r>
            <a:r>
              <a:rPr lang="en-US" altLang="ko-KR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-</a:t>
            </a:r>
            <a:r>
              <a:rPr lang="ko-KR" altLang="en-US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 관리자</a:t>
            </a:r>
            <a:endParaRPr lang="ko-KR" altLang="en-US" sz="2000" b="1" spc="300">
              <a:solidFill>
                <a:srgbClr val="66bdab"/>
              </a:solidFill>
              <a:latin typeface="Arial"/>
              <a:ea typeface="굴림"/>
              <a:cs typeface="Arial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4143" y="738191"/>
            <a:ext cx="8413532" cy="5849098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28" name="직사각형 27"/>
          <p:cNvSpPr/>
          <p:nvPr/>
        </p:nvSpPr>
        <p:spPr>
          <a:xfrm>
            <a:off x="932446" y="3704724"/>
            <a:ext cx="4140868" cy="501315"/>
          </a:xfrm>
          <a:prstGeom prst="rect">
            <a:avLst/>
          </a:prstGeom>
          <a:noFill/>
          <a:ln w="28575">
            <a:solidFill>
              <a:srgbClr val="3057b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932446" y="3261059"/>
            <a:ext cx="391026" cy="3358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en-US" altLang="ko-KR" sz="2600">
                <a:solidFill>
                  <a:srgbClr val="7a7cc4"/>
                </a:solidFill>
              </a:rPr>
              <a:t>1</a:t>
            </a:r>
            <a:endParaRPr lang="en-US" altLang="ko-KR" sz="2600">
              <a:solidFill>
                <a:srgbClr val="7a7cc4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99058" y="4157913"/>
            <a:ext cx="1323472" cy="320842"/>
          </a:xfrm>
          <a:prstGeom prst="rect">
            <a:avLst/>
          </a:prstGeom>
          <a:noFill/>
          <a:ln w="28575">
            <a:solidFill>
              <a:srgbClr val="eb58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428873" y="3801979"/>
            <a:ext cx="391026" cy="3358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2600">
                <a:solidFill>
                  <a:srgbClr val="eb5800"/>
                </a:solidFill>
              </a:rPr>
              <a:t>2</a:t>
            </a:r>
            <a:endParaRPr lang="en-US" altLang="ko-KR" sz="2600">
              <a:solidFill>
                <a:srgbClr val="eb58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793080" y="3429000"/>
            <a:ext cx="3208421" cy="31532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r>
              <a:rPr lang="en-US" altLang="ko-KR" sz="2000" b="1">
                <a:solidFill>
                  <a:srgbClr val="7a7cc4"/>
                </a:solidFill>
              </a:rPr>
              <a:t>1.</a:t>
            </a:r>
            <a:r>
              <a:rPr lang="ko-KR" altLang="en-US" sz="2000" b="1">
                <a:solidFill>
                  <a:srgbClr val="7a7cc4"/>
                </a:solidFill>
              </a:rPr>
              <a:t> </a:t>
            </a:r>
            <a:endParaRPr lang="ko-KR" altLang="en-US" sz="2000" b="1">
              <a:solidFill>
                <a:srgbClr val="7a7cc4"/>
              </a:solidFill>
            </a:endParaRPr>
          </a:p>
          <a:p>
            <a:pPr lvl="0">
              <a:defRPr/>
            </a:pPr>
            <a:r>
              <a:rPr lang="en-US" altLang="ko-KR" sz="1500" b="1">
                <a:solidFill>
                  <a:srgbClr val="7a7cc4"/>
                </a:solidFill>
              </a:rPr>
              <a:t>-</a:t>
            </a:r>
            <a:r>
              <a:rPr lang="ko-KR" altLang="en-US" sz="1500" b="1">
                <a:solidFill>
                  <a:srgbClr val="7a7cc4"/>
                </a:solidFill>
              </a:rPr>
              <a:t> 쿠폰 유형</a:t>
            </a:r>
            <a:r>
              <a:rPr lang="en-US" altLang="ko-KR" sz="1500" b="1">
                <a:solidFill>
                  <a:srgbClr val="7a7cc4"/>
                </a:solidFill>
              </a:rPr>
              <a:t>(</a:t>
            </a:r>
            <a:r>
              <a:rPr lang="ko-KR" altLang="en-US" sz="1500" b="1">
                <a:solidFill>
                  <a:srgbClr val="7a7cc4"/>
                </a:solidFill>
              </a:rPr>
              <a:t>기본</a:t>
            </a:r>
            <a:r>
              <a:rPr lang="en-US" altLang="ko-KR" sz="1500" b="1">
                <a:solidFill>
                  <a:srgbClr val="7a7cc4"/>
                </a:solidFill>
              </a:rPr>
              <a:t>,</a:t>
            </a:r>
            <a:r>
              <a:rPr lang="ko-KR" altLang="en-US" sz="1500" b="1">
                <a:solidFill>
                  <a:srgbClr val="7a7cc4"/>
                </a:solidFill>
              </a:rPr>
              <a:t> 레벨</a:t>
            </a:r>
            <a:r>
              <a:rPr lang="en-US" altLang="ko-KR" sz="1500" b="1">
                <a:solidFill>
                  <a:srgbClr val="7a7cc4"/>
                </a:solidFill>
              </a:rPr>
              <a:t>)</a:t>
            </a:r>
            <a:endParaRPr lang="en-US" altLang="ko-KR" sz="1500" b="1">
              <a:solidFill>
                <a:srgbClr val="7a7cc4"/>
              </a:solidFill>
            </a:endParaRPr>
          </a:p>
          <a:p>
            <a:pPr lvl="0">
              <a:defRPr/>
            </a:pPr>
            <a:r>
              <a:rPr lang="en-US" altLang="ko-KR" sz="1500" b="1">
                <a:solidFill>
                  <a:srgbClr val="7a7cc4"/>
                </a:solidFill>
              </a:rPr>
              <a:t>-</a:t>
            </a:r>
            <a:r>
              <a:rPr lang="ko-KR" altLang="en-US" sz="1500" b="1">
                <a:solidFill>
                  <a:srgbClr val="7a7cc4"/>
                </a:solidFill>
              </a:rPr>
              <a:t> 사용처</a:t>
            </a:r>
            <a:r>
              <a:rPr lang="en-US" altLang="ko-KR" sz="1500" b="1">
                <a:solidFill>
                  <a:srgbClr val="7a7cc4"/>
                </a:solidFill>
              </a:rPr>
              <a:t>(</a:t>
            </a:r>
            <a:r>
              <a:rPr lang="ko-KR" altLang="en-US" sz="1500" b="1">
                <a:solidFill>
                  <a:srgbClr val="7a7cc4"/>
                </a:solidFill>
              </a:rPr>
              <a:t>공통</a:t>
            </a:r>
            <a:r>
              <a:rPr lang="en-US" altLang="ko-KR" sz="1500" b="1">
                <a:solidFill>
                  <a:srgbClr val="7a7cc4"/>
                </a:solidFill>
              </a:rPr>
              <a:t>,</a:t>
            </a:r>
            <a:r>
              <a:rPr lang="ko-KR" altLang="en-US" sz="1500" b="1">
                <a:solidFill>
                  <a:srgbClr val="7a7cc4"/>
                </a:solidFill>
              </a:rPr>
              <a:t> 숙소</a:t>
            </a:r>
            <a:r>
              <a:rPr lang="en-US" altLang="ko-KR" sz="1500" b="1">
                <a:solidFill>
                  <a:srgbClr val="7a7cc4"/>
                </a:solidFill>
              </a:rPr>
              <a:t>,</a:t>
            </a:r>
            <a:r>
              <a:rPr lang="ko-KR" altLang="en-US" sz="1500" b="1">
                <a:solidFill>
                  <a:srgbClr val="7a7cc4"/>
                </a:solidFill>
              </a:rPr>
              <a:t> 티켓</a:t>
            </a:r>
            <a:r>
              <a:rPr lang="en-US" altLang="ko-KR" sz="1500" b="1">
                <a:solidFill>
                  <a:srgbClr val="7a7cc4"/>
                </a:solidFill>
              </a:rPr>
              <a:t>)</a:t>
            </a:r>
            <a:endParaRPr lang="en-US" altLang="ko-KR" sz="1500" b="1">
              <a:solidFill>
                <a:srgbClr val="7a7cc4"/>
              </a:solidFill>
            </a:endParaRPr>
          </a:p>
          <a:p>
            <a:pPr lvl="0">
              <a:defRPr/>
            </a:pPr>
            <a:r>
              <a:rPr lang="en-US" altLang="ko-KR" sz="1500" b="1">
                <a:solidFill>
                  <a:srgbClr val="7a7cc4"/>
                </a:solidFill>
              </a:rPr>
              <a:t>-</a:t>
            </a:r>
            <a:r>
              <a:rPr lang="ko-KR" altLang="en-US" sz="1500" b="1">
                <a:solidFill>
                  <a:srgbClr val="7a7cc4"/>
                </a:solidFill>
              </a:rPr>
              <a:t> 발급상태</a:t>
            </a:r>
            <a:r>
              <a:rPr lang="en-US" altLang="ko-KR" sz="1500" b="1">
                <a:solidFill>
                  <a:srgbClr val="7a7cc4"/>
                </a:solidFill>
              </a:rPr>
              <a:t>(</a:t>
            </a:r>
            <a:r>
              <a:rPr lang="ko-KR" altLang="en-US" sz="1500" b="1">
                <a:solidFill>
                  <a:srgbClr val="7a7cc4"/>
                </a:solidFill>
              </a:rPr>
              <a:t>발급</a:t>
            </a:r>
            <a:r>
              <a:rPr lang="en-US" altLang="ko-KR" sz="1500" b="1">
                <a:solidFill>
                  <a:srgbClr val="7a7cc4"/>
                </a:solidFill>
              </a:rPr>
              <a:t>,</a:t>
            </a:r>
            <a:r>
              <a:rPr lang="ko-KR" altLang="en-US" sz="1500" b="1">
                <a:solidFill>
                  <a:srgbClr val="7a7cc4"/>
                </a:solidFill>
              </a:rPr>
              <a:t> 중단</a:t>
            </a:r>
            <a:r>
              <a:rPr lang="en-US" altLang="ko-KR" sz="1500" b="1">
                <a:solidFill>
                  <a:srgbClr val="7a7cc4"/>
                </a:solidFill>
              </a:rPr>
              <a:t>,</a:t>
            </a:r>
            <a:r>
              <a:rPr lang="ko-KR" altLang="en-US" sz="1500" b="1">
                <a:solidFill>
                  <a:srgbClr val="7a7cc4"/>
                </a:solidFill>
              </a:rPr>
              <a:t> 종료</a:t>
            </a:r>
            <a:r>
              <a:rPr lang="en-US" altLang="ko-KR" sz="1500" b="1">
                <a:solidFill>
                  <a:srgbClr val="7a7cc4"/>
                </a:solidFill>
              </a:rPr>
              <a:t>)</a:t>
            </a:r>
            <a:endParaRPr lang="en-US" altLang="ko-KR" sz="1500" b="1">
              <a:solidFill>
                <a:srgbClr val="7a7cc4"/>
              </a:solidFill>
            </a:endParaRPr>
          </a:p>
          <a:p>
            <a:pPr lvl="0">
              <a:defRPr/>
            </a:pPr>
            <a:r>
              <a:rPr lang="en-US" altLang="ko-KR" sz="1500" b="1">
                <a:solidFill>
                  <a:srgbClr val="7a7cc4"/>
                </a:solidFill>
              </a:rPr>
              <a:t>-</a:t>
            </a:r>
            <a:r>
              <a:rPr lang="ko-KR" altLang="en-US" sz="1500" b="1">
                <a:solidFill>
                  <a:srgbClr val="7a7cc4"/>
                </a:solidFill>
              </a:rPr>
              <a:t> 기타 문구 검색</a:t>
            </a:r>
            <a:endParaRPr lang="ko-KR" altLang="en-US" sz="1500" b="1">
              <a:solidFill>
                <a:srgbClr val="7a7cc4"/>
              </a:solidFill>
            </a:endParaRPr>
          </a:p>
          <a:p>
            <a:pPr lvl="0">
              <a:defRPr/>
            </a:pPr>
            <a:endParaRPr lang="ko-KR" altLang="en-US" sz="1500" b="1">
              <a:solidFill>
                <a:srgbClr val="7a7cc4"/>
              </a:solidFill>
            </a:endParaRPr>
          </a:p>
          <a:p>
            <a:pPr lvl="0">
              <a:defRPr/>
            </a:pPr>
            <a:r>
              <a:rPr lang="ko-KR" altLang="en-US" sz="1500" b="1">
                <a:solidFill>
                  <a:srgbClr val="7a7cc4"/>
                </a:solidFill>
              </a:rPr>
              <a:t>원하는 유형에 대해 필터를 씌워 중복 검색 가능하도록 구현</a:t>
            </a:r>
            <a:endParaRPr lang="ko-KR" altLang="en-US" sz="1500" b="1">
              <a:solidFill>
                <a:srgbClr val="7a7cc4"/>
              </a:solidFill>
            </a:endParaRPr>
          </a:p>
          <a:p>
            <a:pPr lvl="0">
              <a:defRPr/>
            </a:pPr>
            <a:endParaRPr lang="ko-KR" altLang="en-US" sz="1500" b="1">
              <a:solidFill>
                <a:srgbClr val="7a7cc4"/>
              </a:solidFill>
            </a:endParaRPr>
          </a:p>
          <a:p>
            <a:pPr lvl="0">
              <a:defRPr/>
            </a:pPr>
            <a:r>
              <a:rPr lang="en-US" altLang="ko-KR" sz="1500" b="1">
                <a:solidFill>
                  <a:srgbClr val="7a7cc4"/>
                </a:solidFill>
              </a:rPr>
              <a:t>=&gt;</a:t>
            </a:r>
            <a:r>
              <a:rPr lang="ko-KR" altLang="en-US" sz="1500" b="1">
                <a:solidFill>
                  <a:srgbClr val="7a7cc4"/>
                </a:solidFill>
              </a:rPr>
              <a:t> 검색된 창에서 </a:t>
            </a:r>
            <a:r>
              <a:rPr lang="en-US" altLang="ko-KR" sz="1500" b="1">
                <a:solidFill>
                  <a:srgbClr val="7a7cc4"/>
                </a:solidFill>
              </a:rPr>
              <a:t>&lt;</a:t>
            </a:r>
            <a:r>
              <a:rPr lang="ko-KR" altLang="en-US" sz="1500" b="1">
                <a:solidFill>
                  <a:srgbClr val="7a7cc4"/>
                </a:solidFill>
              </a:rPr>
              <a:t>전체검색</a:t>
            </a:r>
            <a:r>
              <a:rPr lang="en-US" altLang="ko-KR" sz="1500" b="1">
                <a:solidFill>
                  <a:srgbClr val="7a7cc4"/>
                </a:solidFill>
              </a:rPr>
              <a:t>&gt;</a:t>
            </a:r>
            <a:r>
              <a:rPr lang="ko-KR" altLang="en-US" sz="1500" b="1">
                <a:solidFill>
                  <a:srgbClr val="7a7cc4"/>
                </a:solidFill>
              </a:rPr>
              <a:t> 클릭 시 원래 화면으로 돌아올 수 있음</a:t>
            </a:r>
            <a:endParaRPr lang="ko-KR" altLang="en-US" sz="1500" b="1">
              <a:solidFill>
                <a:srgbClr val="7a7c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792161"/>
      </p:ext>
    </p:extLst>
  </p:cSld>
  <p:clrMapOvr>
    <a:masterClrMapping/>
  </p:clrMapOvr>
</p:sld>
</file>

<file path=ppt/slides/slide1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0"/>
            <a:ext cx="2140297" cy="617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66bdab"/>
                </a:solidFill>
                <a:latin typeface="Arial"/>
                <a:cs typeface="Arial"/>
              </a:rPr>
              <a:t>Coupon</a:t>
            </a:r>
            <a:endParaRPr lang="en-US" altLang="ko-KR" sz="3500" b="1" spc="300">
              <a:solidFill>
                <a:srgbClr val="66bdab"/>
              </a:solidFill>
              <a:latin typeface="Arial"/>
              <a:cs typeface="Arial"/>
            </a:endParaRPr>
          </a:p>
        </p:txBody>
      </p:sp>
      <p:sp>
        <p:nvSpPr>
          <p:cNvPr id="24" name="TextBox 21"/>
          <p:cNvSpPr txBox="1"/>
          <p:nvPr/>
        </p:nvSpPr>
        <p:spPr>
          <a:xfrm>
            <a:off x="1906507" y="140363"/>
            <a:ext cx="2704899" cy="391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쿠폰 생성 </a:t>
            </a:r>
            <a:r>
              <a:rPr lang="en-US" altLang="ko-KR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-</a:t>
            </a:r>
            <a:r>
              <a:rPr lang="ko-KR" altLang="en-US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 관리자</a:t>
            </a:r>
            <a:endParaRPr lang="ko-KR" altLang="en-US" sz="2000" b="1" spc="300">
              <a:solidFill>
                <a:srgbClr val="66bdab"/>
              </a:solidFill>
              <a:latin typeface="Arial"/>
              <a:ea typeface="굴림"/>
              <a:cs typeface="Arial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4143" y="738191"/>
            <a:ext cx="8413532" cy="5849098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28" name="직사각형 27"/>
          <p:cNvSpPr/>
          <p:nvPr/>
        </p:nvSpPr>
        <p:spPr>
          <a:xfrm>
            <a:off x="932446" y="3704724"/>
            <a:ext cx="4140868" cy="501315"/>
          </a:xfrm>
          <a:prstGeom prst="rect">
            <a:avLst/>
          </a:prstGeom>
          <a:noFill/>
          <a:ln w="28575">
            <a:solidFill>
              <a:srgbClr val="3057b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932446" y="3261059"/>
            <a:ext cx="391026" cy="3358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en-US" altLang="ko-KR" sz="2600">
                <a:solidFill>
                  <a:srgbClr val="7a7cc4"/>
                </a:solidFill>
              </a:rPr>
              <a:t>1</a:t>
            </a:r>
            <a:endParaRPr lang="en-US" altLang="ko-KR" sz="2600">
              <a:solidFill>
                <a:srgbClr val="7a7cc4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99058" y="4157913"/>
            <a:ext cx="1323472" cy="320842"/>
          </a:xfrm>
          <a:prstGeom prst="rect">
            <a:avLst/>
          </a:prstGeom>
          <a:noFill/>
          <a:ln w="28575">
            <a:solidFill>
              <a:srgbClr val="eb58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428873" y="3801979"/>
            <a:ext cx="391026" cy="3358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2600">
                <a:solidFill>
                  <a:srgbClr val="eb5800"/>
                </a:solidFill>
              </a:rPr>
              <a:t>2</a:t>
            </a:r>
            <a:endParaRPr lang="en-US" altLang="ko-KR" sz="2600">
              <a:solidFill>
                <a:srgbClr val="eb58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732922" y="3619500"/>
            <a:ext cx="3208421" cy="2932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r>
              <a:rPr lang="en-US" altLang="ko-KR" sz="2000" b="1">
                <a:solidFill>
                  <a:srgbClr val="eb5800"/>
                </a:solidFill>
              </a:rPr>
              <a:t>2.</a:t>
            </a:r>
            <a:r>
              <a:rPr lang="ko-KR" altLang="en-US" sz="1500" b="1">
                <a:solidFill>
                  <a:srgbClr val="eb5800"/>
                </a:solidFill>
              </a:rPr>
              <a:t> </a:t>
            </a:r>
            <a:endParaRPr lang="ko-KR" altLang="en-US" sz="1500" b="1">
              <a:solidFill>
                <a:srgbClr val="eb5800"/>
              </a:solidFill>
            </a:endParaRPr>
          </a:p>
          <a:p>
            <a:pPr lvl="0">
              <a:defRPr/>
            </a:pPr>
            <a:r>
              <a:rPr lang="ko-KR" altLang="en-US" sz="1500">
                <a:solidFill>
                  <a:srgbClr val="eb5800"/>
                </a:solidFill>
              </a:rPr>
              <a:t>전체 선택 또는 개별 선택 후</a:t>
            </a:r>
            <a:r>
              <a:rPr lang="en-US" altLang="ko-KR" sz="1500">
                <a:solidFill>
                  <a:srgbClr val="eb5800"/>
                </a:solidFill>
              </a:rPr>
              <a:t>,</a:t>
            </a:r>
            <a:endParaRPr lang="en-US" altLang="ko-KR" sz="1500">
              <a:solidFill>
                <a:srgbClr val="eb5800"/>
              </a:solidFill>
            </a:endParaRPr>
          </a:p>
          <a:p>
            <a:pPr lvl="0">
              <a:defRPr/>
            </a:pPr>
            <a:r>
              <a:rPr lang="en-US" altLang="ko-KR" sz="1500" b="1">
                <a:solidFill>
                  <a:srgbClr val="eb5800"/>
                </a:solidFill>
              </a:rPr>
              <a:t>-</a:t>
            </a:r>
            <a:r>
              <a:rPr lang="ko-KR" altLang="en-US" sz="1500" b="1">
                <a:solidFill>
                  <a:srgbClr val="eb5800"/>
                </a:solidFill>
              </a:rPr>
              <a:t> 중단 해제</a:t>
            </a:r>
            <a:endParaRPr lang="ko-KR" altLang="en-US" sz="1500" b="1">
              <a:solidFill>
                <a:srgbClr val="eb5800"/>
              </a:solidFill>
            </a:endParaRPr>
          </a:p>
          <a:p>
            <a:pPr lvl="0">
              <a:defRPr/>
            </a:pPr>
            <a:r>
              <a:rPr lang="en-US" altLang="ko-KR" sz="1500" b="1">
                <a:solidFill>
                  <a:srgbClr val="eb5800"/>
                </a:solidFill>
              </a:rPr>
              <a:t>-</a:t>
            </a:r>
            <a:r>
              <a:rPr lang="ko-KR" altLang="en-US" sz="1500" b="1">
                <a:solidFill>
                  <a:srgbClr val="eb5800"/>
                </a:solidFill>
              </a:rPr>
              <a:t> 중단</a:t>
            </a:r>
            <a:endParaRPr lang="ko-KR" altLang="en-US" sz="1500" b="1">
              <a:solidFill>
                <a:srgbClr val="eb5800"/>
              </a:solidFill>
            </a:endParaRPr>
          </a:p>
          <a:p>
            <a:pPr lvl="0">
              <a:defRPr/>
            </a:pPr>
            <a:r>
              <a:rPr lang="en-US" altLang="ko-KR" sz="1500" b="1">
                <a:solidFill>
                  <a:srgbClr val="eb5800"/>
                </a:solidFill>
              </a:rPr>
              <a:t>-</a:t>
            </a:r>
            <a:r>
              <a:rPr lang="ko-KR" altLang="en-US" sz="1500" b="1">
                <a:solidFill>
                  <a:srgbClr val="eb5800"/>
                </a:solidFill>
              </a:rPr>
              <a:t> 종료</a:t>
            </a:r>
            <a:r>
              <a:rPr lang="ko-KR" altLang="en-US" sz="1500">
                <a:solidFill>
                  <a:srgbClr val="eb5800"/>
                </a:solidFill>
              </a:rPr>
              <a:t> 중 선택 가능</a:t>
            </a:r>
            <a:r>
              <a:rPr lang="en-US" altLang="ko-KR" sz="1500">
                <a:solidFill>
                  <a:srgbClr val="eb5800"/>
                </a:solidFill>
              </a:rPr>
              <a:t>!</a:t>
            </a:r>
            <a:endParaRPr lang="en-US" altLang="ko-KR" sz="1500">
              <a:solidFill>
                <a:srgbClr val="eb5800"/>
              </a:solidFill>
            </a:endParaRPr>
          </a:p>
          <a:p>
            <a:pPr lvl="0">
              <a:defRPr/>
            </a:pPr>
            <a:r>
              <a:rPr lang="en-US" altLang="ko-KR" sz="1500">
                <a:solidFill>
                  <a:srgbClr val="eb5800"/>
                </a:solidFill>
              </a:rPr>
              <a:t>=&gt;</a:t>
            </a:r>
            <a:r>
              <a:rPr lang="ko-KR" altLang="en-US" sz="1500">
                <a:solidFill>
                  <a:srgbClr val="eb5800"/>
                </a:solidFill>
              </a:rPr>
              <a:t>비동기 방식으로 </a:t>
            </a:r>
            <a:r>
              <a:rPr lang="en-US" altLang="ko-KR" sz="1500">
                <a:solidFill>
                  <a:srgbClr val="eb5800"/>
                </a:solidFill>
              </a:rPr>
              <a:t>ajax</a:t>
            </a:r>
            <a:r>
              <a:rPr lang="ko-KR" altLang="en-US" sz="1500">
                <a:solidFill>
                  <a:srgbClr val="eb5800"/>
                </a:solidFill>
              </a:rPr>
              <a:t> 사용하여 구현</a:t>
            </a:r>
            <a:endParaRPr lang="ko-KR" altLang="en-US" sz="1500">
              <a:solidFill>
                <a:srgbClr val="eb5800"/>
              </a:solidFill>
            </a:endParaRPr>
          </a:p>
          <a:p>
            <a:pPr lvl="0">
              <a:defRPr/>
            </a:pPr>
            <a:endParaRPr lang="en-US" altLang="ko-KR" sz="1500">
              <a:solidFill>
                <a:srgbClr val="eb5800"/>
              </a:solidFill>
            </a:endParaRPr>
          </a:p>
          <a:p>
            <a:pPr lvl="0">
              <a:defRPr/>
            </a:pPr>
            <a:r>
              <a:rPr lang="ko-KR" altLang="en-US" sz="1500">
                <a:solidFill>
                  <a:srgbClr val="eb5800"/>
                </a:solidFill>
              </a:rPr>
              <a:t>발급 종료 시에는 중단 해제나 중단이 불가</a:t>
            </a:r>
            <a:endParaRPr lang="ko-KR" altLang="en-US" sz="1500">
              <a:solidFill>
                <a:srgbClr val="eb5800"/>
              </a:solidFill>
            </a:endParaRPr>
          </a:p>
          <a:p>
            <a:pPr lvl="0">
              <a:defRPr/>
            </a:pPr>
            <a:endParaRPr lang="ko-KR" altLang="en-US" sz="1500">
              <a:solidFill>
                <a:srgbClr val="eb5800"/>
              </a:solidFill>
            </a:endParaRPr>
          </a:p>
          <a:p>
            <a:pPr lvl="0" algn="r">
              <a:defRPr/>
            </a:pPr>
            <a:r>
              <a:rPr lang="en-US" altLang="ko-KR" sz="1000">
                <a:solidFill>
                  <a:srgbClr val="eb5800"/>
                </a:solidFill>
              </a:rPr>
              <a:t>(</a:t>
            </a:r>
            <a:r>
              <a:rPr lang="ko-KR" altLang="en-US" sz="1000">
                <a:solidFill>
                  <a:srgbClr val="eb5800"/>
                </a:solidFill>
              </a:rPr>
              <a:t>다음 페이지 추가 설명</a:t>
            </a:r>
            <a:r>
              <a:rPr lang="en-US" altLang="ko-KR" sz="1000">
                <a:solidFill>
                  <a:srgbClr val="eb5800"/>
                </a:solidFill>
              </a:rPr>
              <a:t>)</a:t>
            </a:r>
            <a:endParaRPr lang="en-US" altLang="ko-KR" sz="1500">
              <a:solidFill>
                <a:srgbClr val="eb5800"/>
              </a:solidFill>
            </a:endParaRPr>
          </a:p>
          <a:p>
            <a:pPr lvl="0">
              <a:defRPr/>
            </a:pPr>
            <a:endParaRPr lang="en-US" altLang="ko-KR" sz="1500">
              <a:solidFill>
                <a:srgbClr val="eb5800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062788" y="4546934"/>
            <a:ext cx="300789" cy="270710"/>
          </a:xfrm>
          <a:prstGeom prst="ellipse">
            <a:avLst/>
          </a:prstGeom>
          <a:noFill/>
          <a:ln w="19050">
            <a:solidFill>
              <a:srgbClr val="eb58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cxnSp>
        <p:nvCxnSpPr>
          <p:cNvPr id="34" name="화살표 33"/>
          <p:cNvCxnSpPr>
            <a:stCxn id="33" idx="7"/>
            <a:endCxn id="30" idx="1"/>
          </p:cNvCxnSpPr>
          <p:nvPr/>
        </p:nvCxnSpPr>
        <p:spPr>
          <a:xfrm flipV="1">
            <a:off x="1319528" y="4318334"/>
            <a:ext cx="5179530" cy="268246"/>
          </a:xfrm>
          <a:prstGeom prst="straightConnector1">
            <a:avLst/>
          </a:prstGeom>
          <a:ln w="19050">
            <a:solidFill>
              <a:srgbClr val="eb58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518200"/>
      </p:ext>
    </p:extLst>
  </p:cSld>
  <p:clrMapOvr>
    <a:masterClrMapping/>
  </p:clrMapOvr>
</p:sld>
</file>

<file path=ppt/slides/slide1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0"/>
            <a:ext cx="2140297" cy="617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66bdab"/>
                </a:solidFill>
                <a:latin typeface="Arial"/>
                <a:cs typeface="Arial"/>
              </a:rPr>
              <a:t>Coupon</a:t>
            </a:r>
            <a:endParaRPr lang="en-US" altLang="ko-KR" sz="3500" b="1" spc="300">
              <a:solidFill>
                <a:srgbClr val="66bdab"/>
              </a:solidFill>
              <a:latin typeface="Arial"/>
              <a:cs typeface="Arial"/>
            </a:endParaRPr>
          </a:p>
        </p:txBody>
      </p:sp>
      <p:sp>
        <p:nvSpPr>
          <p:cNvPr id="24" name="TextBox 21"/>
          <p:cNvSpPr txBox="1"/>
          <p:nvPr/>
        </p:nvSpPr>
        <p:spPr>
          <a:xfrm>
            <a:off x="1906507" y="140363"/>
            <a:ext cx="2704899" cy="391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쿠폰 생성 </a:t>
            </a:r>
            <a:r>
              <a:rPr lang="en-US" altLang="ko-KR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-</a:t>
            </a:r>
            <a:r>
              <a:rPr lang="ko-KR" altLang="en-US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 관리자</a:t>
            </a:r>
            <a:endParaRPr lang="ko-KR" altLang="en-US" sz="2000" b="1" spc="300">
              <a:solidFill>
                <a:srgbClr val="66bdab"/>
              </a:solidFill>
              <a:latin typeface="Arial"/>
              <a:ea typeface="굴림"/>
              <a:cs typeface="Arial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8521" y="692217"/>
            <a:ext cx="8977563" cy="1082039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36" name="직사각형 35"/>
          <p:cNvSpPr/>
          <p:nvPr/>
        </p:nvSpPr>
        <p:spPr>
          <a:xfrm>
            <a:off x="9307830" y="742487"/>
            <a:ext cx="2752059" cy="2686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500">
                <a:solidFill>
                  <a:srgbClr val="000000"/>
                </a:solidFill>
              </a:rPr>
              <a:t>쿠폰 하나 선택 후 발급 중단을 하면</a:t>
            </a:r>
            <a:r>
              <a:rPr lang="en-US" altLang="ko-KR" sz="1500">
                <a:solidFill>
                  <a:srgbClr val="000000"/>
                </a:solidFill>
              </a:rPr>
              <a:t>,</a:t>
            </a:r>
            <a:endParaRPr lang="en-US" altLang="ko-KR" sz="1500">
              <a:solidFill>
                <a:srgbClr val="000000"/>
              </a:solidFill>
            </a:endParaRPr>
          </a:p>
          <a:p>
            <a:pPr lvl="0">
              <a:defRPr/>
            </a:pPr>
            <a:endParaRPr lang="en-US" altLang="ko-KR" sz="1500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ko-KR" altLang="en-US" sz="1500">
                <a:solidFill>
                  <a:srgbClr val="000000"/>
                </a:solidFill>
              </a:rPr>
              <a:t>필터 검색으로 </a:t>
            </a:r>
            <a:r>
              <a:rPr lang="en-US" altLang="ko-KR" sz="1500">
                <a:solidFill>
                  <a:srgbClr val="000000"/>
                </a:solidFill>
              </a:rPr>
              <a:t>&lt;</a:t>
            </a:r>
            <a:r>
              <a:rPr lang="ko-KR" altLang="en-US" sz="1500">
                <a:solidFill>
                  <a:srgbClr val="000000"/>
                </a:solidFill>
              </a:rPr>
              <a:t>중단</a:t>
            </a:r>
            <a:r>
              <a:rPr lang="en-US" altLang="ko-KR" sz="1500">
                <a:solidFill>
                  <a:srgbClr val="000000"/>
                </a:solidFill>
              </a:rPr>
              <a:t>&gt;</a:t>
            </a:r>
            <a:r>
              <a:rPr lang="ko-KR" altLang="en-US" sz="1500">
                <a:solidFill>
                  <a:srgbClr val="000000"/>
                </a:solidFill>
              </a:rPr>
              <a:t> 검색 시 확인 가능</a:t>
            </a:r>
            <a:endParaRPr lang="ko-KR" altLang="en-US" sz="1500">
              <a:solidFill>
                <a:srgbClr val="000000"/>
              </a:solidFill>
            </a:endParaRPr>
          </a:p>
          <a:p>
            <a:pPr lvl="0">
              <a:defRPr/>
            </a:pPr>
            <a:endParaRPr lang="ko-KR" altLang="en-US">
              <a:solidFill>
                <a:srgbClr val="66bdab"/>
              </a:solidFill>
            </a:endParaRPr>
          </a:p>
          <a:p>
            <a:pPr lvl="0">
              <a:defRPr/>
            </a:pPr>
            <a:r>
              <a:rPr lang="en-US" altLang="ko-KR" sz="1000">
                <a:solidFill>
                  <a:srgbClr val="000000"/>
                </a:solidFill>
              </a:rPr>
              <a:t>*</a:t>
            </a:r>
            <a:r>
              <a:rPr lang="ko-KR" altLang="en-US" sz="1000">
                <a:solidFill>
                  <a:srgbClr val="000000"/>
                </a:solidFill>
              </a:rPr>
              <a:t> 쿠폰 정렬은 발급 상태가 </a:t>
            </a:r>
            <a:r>
              <a:rPr lang="en-US" altLang="ko-KR" sz="1000">
                <a:solidFill>
                  <a:srgbClr val="000000"/>
                </a:solidFill>
              </a:rPr>
              <a:t>&lt;</a:t>
            </a:r>
            <a:r>
              <a:rPr lang="ko-KR" altLang="en-US" sz="1000">
                <a:solidFill>
                  <a:srgbClr val="000000"/>
                </a:solidFill>
              </a:rPr>
              <a:t>발급중</a:t>
            </a:r>
            <a:r>
              <a:rPr lang="en-US" altLang="ko-KR" sz="1000">
                <a:solidFill>
                  <a:srgbClr val="000000"/>
                </a:solidFill>
              </a:rPr>
              <a:t>&gt;</a:t>
            </a:r>
            <a:r>
              <a:rPr lang="ko-KR" altLang="en-US" sz="1000">
                <a:solidFill>
                  <a:srgbClr val="000000"/>
                </a:solidFill>
              </a:rPr>
              <a:t>이 우선</a:t>
            </a:r>
            <a:r>
              <a:rPr lang="en-US" altLang="ko-KR" sz="1000">
                <a:solidFill>
                  <a:srgbClr val="000000"/>
                </a:solidFill>
              </a:rPr>
              <a:t>!</a:t>
            </a:r>
            <a:endParaRPr lang="en-US" altLang="ko-KR" sz="1000">
              <a:solidFill>
                <a:srgbClr val="000000"/>
              </a:solidFill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4283" y="2102878"/>
            <a:ext cx="9006038" cy="1326121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38" name="타원 37"/>
          <p:cNvSpPr/>
          <p:nvPr/>
        </p:nvSpPr>
        <p:spPr>
          <a:xfrm>
            <a:off x="1523999" y="2060408"/>
            <a:ext cx="581526" cy="451184"/>
          </a:xfrm>
          <a:prstGeom prst="ellipse">
            <a:avLst/>
          </a:prstGeom>
          <a:noFill/>
          <a:ln w="28575">
            <a:solidFill>
              <a:srgbClr val="41b3a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922795" y="598573"/>
            <a:ext cx="581526" cy="451184"/>
          </a:xfrm>
          <a:prstGeom prst="ellipse">
            <a:avLst/>
          </a:prstGeom>
          <a:noFill/>
          <a:ln w="28575">
            <a:solidFill>
              <a:srgbClr val="41b3a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40" name="화살표 39"/>
          <p:cNvCxnSpPr>
            <a:stCxn id="39" idx="4"/>
            <a:endCxn id="42" idx="0"/>
          </p:cNvCxnSpPr>
          <p:nvPr/>
        </p:nvCxnSpPr>
        <p:spPr>
          <a:xfrm rot="16200000" flipH="1">
            <a:off x="7506705" y="1756612"/>
            <a:ext cx="1824787" cy="411076"/>
          </a:xfrm>
          <a:prstGeom prst="straightConnector1">
            <a:avLst/>
          </a:prstGeom>
          <a:ln w="28575">
            <a:solidFill>
              <a:srgbClr val="41b3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/>
          <p:cNvSpPr/>
          <p:nvPr/>
        </p:nvSpPr>
        <p:spPr>
          <a:xfrm>
            <a:off x="8333873" y="2874544"/>
            <a:ext cx="581526" cy="451184"/>
          </a:xfrm>
          <a:prstGeom prst="ellipse">
            <a:avLst/>
          </a:prstGeom>
          <a:noFill/>
          <a:ln w="28575">
            <a:solidFill>
              <a:srgbClr val="41b3a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8921" y="4191401"/>
            <a:ext cx="6570443" cy="1463040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595738" y="4182780"/>
            <a:ext cx="4259580" cy="1440180"/>
          </a:xfrm>
          <a:prstGeom prst="rect">
            <a:avLst/>
          </a:prstGeom>
          <a:ln>
            <a:solidFill>
              <a:schemeClr val="dk1"/>
            </a:solidFill>
          </a:ln>
        </p:spPr>
      </p:pic>
      <p:cxnSp>
        <p:nvCxnSpPr>
          <p:cNvPr id="45" name="화살표 44"/>
          <p:cNvCxnSpPr>
            <a:stCxn id="43" idx="3"/>
            <a:endCxn id="44" idx="1"/>
          </p:cNvCxnSpPr>
          <p:nvPr/>
        </p:nvCxnSpPr>
        <p:spPr>
          <a:xfrm flipV="1">
            <a:off x="6769365" y="4902870"/>
            <a:ext cx="826373" cy="20051"/>
          </a:xfrm>
          <a:prstGeom prst="straightConnector1">
            <a:avLst/>
          </a:prstGeom>
          <a:ln w="28575">
            <a:solidFill>
              <a:srgbClr val="41b3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178048" y="5717542"/>
            <a:ext cx="11635375" cy="36040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500">
                <a:solidFill>
                  <a:srgbClr val="000000"/>
                </a:solidFill>
              </a:rPr>
              <a:t>이미 종료된 쿠폰은 상태를 변경할 수 없으며</a:t>
            </a:r>
            <a:r>
              <a:rPr lang="en-US" altLang="ko-KR" sz="1500">
                <a:solidFill>
                  <a:srgbClr val="000000"/>
                </a:solidFill>
              </a:rPr>
              <a:t>,</a:t>
            </a:r>
            <a:r>
              <a:rPr lang="ko-KR" altLang="en-US" sz="1500">
                <a:solidFill>
                  <a:srgbClr val="000000"/>
                </a:solidFill>
              </a:rPr>
              <a:t> 상세 페이지에서 </a:t>
            </a:r>
            <a:r>
              <a:rPr lang="en-US" altLang="ko-KR" sz="1500">
                <a:solidFill>
                  <a:srgbClr val="000000"/>
                </a:solidFill>
              </a:rPr>
              <a:t>&lt;</a:t>
            </a:r>
            <a:r>
              <a:rPr lang="ko-KR" altLang="en-US" sz="1500">
                <a:solidFill>
                  <a:srgbClr val="000000"/>
                </a:solidFill>
              </a:rPr>
              <a:t>재발급</a:t>
            </a:r>
            <a:r>
              <a:rPr lang="en-US" altLang="ko-KR" sz="1500">
                <a:solidFill>
                  <a:srgbClr val="000000"/>
                </a:solidFill>
              </a:rPr>
              <a:t>&gt;</a:t>
            </a:r>
            <a:r>
              <a:rPr lang="ko-KR" altLang="en-US" sz="1500">
                <a:solidFill>
                  <a:srgbClr val="000000"/>
                </a:solidFill>
              </a:rPr>
              <a:t>으로 진행가능</a:t>
            </a:r>
            <a:r>
              <a:rPr lang="en-US" altLang="ko-KR" sz="1500">
                <a:solidFill>
                  <a:srgbClr val="000000"/>
                </a:solidFill>
              </a:rPr>
              <a:t>.</a:t>
            </a:r>
            <a:endParaRPr lang="en-US" altLang="ko-KR" sz="15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874078"/>
      </p:ext>
    </p:extLst>
  </p:cSld>
  <p:clrMapOvr>
    <a:masterClrMapping/>
  </p:clrMapOvr>
</p:sld>
</file>

<file path=ppt/slides/slide1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0"/>
            <a:ext cx="2140297" cy="617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66bdab"/>
                </a:solidFill>
                <a:latin typeface="Arial"/>
                <a:cs typeface="Arial"/>
              </a:rPr>
              <a:t>Coupon</a:t>
            </a:r>
            <a:endParaRPr lang="en-US" altLang="ko-KR" sz="3500" b="1" spc="300">
              <a:solidFill>
                <a:srgbClr val="66bdab"/>
              </a:solidFill>
              <a:latin typeface="Arial"/>
              <a:cs typeface="Arial"/>
            </a:endParaRPr>
          </a:p>
        </p:txBody>
      </p:sp>
      <p:sp>
        <p:nvSpPr>
          <p:cNvPr id="24" name="TextBox 21"/>
          <p:cNvSpPr txBox="1"/>
          <p:nvPr/>
        </p:nvSpPr>
        <p:spPr>
          <a:xfrm>
            <a:off x="1906507" y="140363"/>
            <a:ext cx="2704899" cy="391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쿠폰 생성 </a:t>
            </a:r>
            <a:r>
              <a:rPr lang="en-US" altLang="ko-KR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-</a:t>
            </a:r>
            <a:r>
              <a:rPr lang="ko-KR" altLang="en-US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 관리자</a:t>
            </a:r>
            <a:endParaRPr lang="ko-KR" altLang="en-US" sz="2000" b="1" spc="300">
              <a:solidFill>
                <a:srgbClr val="66bdab"/>
              </a:solidFill>
              <a:latin typeface="Arial"/>
              <a:ea typeface="굴림"/>
              <a:cs typeface="Arial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rcRect t="17430" r="23760"/>
          <a:stretch>
            <a:fillRect/>
          </a:stretch>
        </p:blipFill>
        <p:spPr>
          <a:xfrm>
            <a:off x="190901" y="585737"/>
            <a:ext cx="5040630" cy="3696459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rcRect t="46510" r="23910"/>
          <a:stretch>
            <a:fillRect/>
          </a:stretch>
        </p:blipFill>
        <p:spPr>
          <a:xfrm>
            <a:off x="191503" y="4267337"/>
            <a:ext cx="5040670" cy="2480373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30" name="직사각형 29"/>
          <p:cNvSpPr/>
          <p:nvPr/>
        </p:nvSpPr>
        <p:spPr>
          <a:xfrm>
            <a:off x="2075446" y="5389145"/>
            <a:ext cx="1473868" cy="370973"/>
          </a:xfrm>
          <a:prstGeom prst="rect">
            <a:avLst/>
          </a:prstGeom>
          <a:noFill/>
          <a:ln w="28575">
            <a:solidFill>
              <a:srgbClr val="41b3a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cxnSp>
        <p:nvCxnSpPr>
          <p:cNvPr id="31" name="화살표 30"/>
          <p:cNvCxnSpPr>
            <a:stCxn id="30" idx="3"/>
          </p:cNvCxnSpPr>
          <p:nvPr/>
        </p:nvCxnSpPr>
        <p:spPr>
          <a:xfrm flipV="1">
            <a:off x="3549315" y="5569618"/>
            <a:ext cx="2326104" cy="5013"/>
          </a:xfrm>
          <a:prstGeom prst="straightConnector1">
            <a:avLst/>
          </a:prstGeom>
          <a:ln w="28575">
            <a:solidFill>
              <a:srgbClr val="54c6b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5937582" y="5351045"/>
            <a:ext cx="6005763" cy="122321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500">
                <a:solidFill>
                  <a:srgbClr val="000000"/>
                </a:solidFill>
              </a:rPr>
              <a:t>발급 대상에 따라 특정 지역 쿠폰 여부를 결정할 수 있도록 함</a:t>
            </a:r>
            <a:r>
              <a:rPr lang="en-US" altLang="ko-KR" sz="1500">
                <a:solidFill>
                  <a:srgbClr val="000000"/>
                </a:solidFill>
              </a:rPr>
              <a:t>.</a:t>
            </a:r>
            <a:endParaRPr lang="en-US" altLang="ko-KR" sz="1500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en-US" altLang="ko-KR" sz="1500">
                <a:solidFill>
                  <a:srgbClr val="000000"/>
                </a:solidFill>
              </a:rPr>
              <a:t>-&gt;</a:t>
            </a:r>
            <a:r>
              <a:rPr lang="ko-KR" altLang="en-US" sz="1500">
                <a:solidFill>
                  <a:srgbClr val="000000"/>
                </a:solidFill>
              </a:rPr>
              <a:t> 특정 지역 쿠폰을 체크할 경우 하위 항목이 생성됨</a:t>
            </a:r>
            <a:endParaRPr lang="ko-KR" altLang="en-US" sz="1500">
              <a:solidFill>
                <a:srgbClr val="000000"/>
              </a:solidFill>
            </a:endParaRPr>
          </a:p>
          <a:p>
            <a:pPr lvl="0">
              <a:defRPr/>
            </a:pPr>
            <a:endParaRPr lang="ko-KR" altLang="en-US" sz="1500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ko-KR" altLang="en-US" sz="1500">
                <a:solidFill>
                  <a:srgbClr val="000000"/>
                </a:solidFill>
              </a:rPr>
              <a:t>공통 및 티켓 </a:t>
            </a:r>
            <a:r>
              <a:rPr lang="en-US" altLang="ko-KR" sz="1500">
                <a:solidFill>
                  <a:srgbClr val="000000"/>
                </a:solidFill>
              </a:rPr>
              <a:t>:</a:t>
            </a:r>
            <a:r>
              <a:rPr lang="ko-KR" altLang="en-US" sz="1500">
                <a:solidFill>
                  <a:srgbClr val="000000"/>
                </a:solidFill>
              </a:rPr>
              <a:t> 지역 선택란만 생성</a:t>
            </a:r>
            <a:endParaRPr lang="ko-KR" altLang="en-US" sz="1500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ko-KR" altLang="en-US" sz="1500">
                <a:solidFill>
                  <a:srgbClr val="000000"/>
                </a:solidFill>
              </a:rPr>
              <a:t>숙소 </a:t>
            </a:r>
            <a:r>
              <a:rPr lang="en-US" altLang="ko-KR" sz="1500">
                <a:solidFill>
                  <a:srgbClr val="000000"/>
                </a:solidFill>
              </a:rPr>
              <a:t>:</a:t>
            </a:r>
            <a:r>
              <a:rPr lang="ko-KR" altLang="en-US" sz="1500">
                <a:solidFill>
                  <a:srgbClr val="000000"/>
                </a:solidFill>
              </a:rPr>
              <a:t> 지역 선택란</a:t>
            </a:r>
            <a:r>
              <a:rPr lang="en-US" altLang="ko-KR" sz="1500">
                <a:solidFill>
                  <a:srgbClr val="000000"/>
                </a:solidFill>
              </a:rPr>
              <a:t>,</a:t>
            </a:r>
            <a:r>
              <a:rPr lang="ko-KR" altLang="en-US" sz="1500">
                <a:solidFill>
                  <a:srgbClr val="000000"/>
                </a:solidFill>
              </a:rPr>
              <a:t> 숙소 카테고리</a:t>
            </a:r>
            <a:r>
              <a:rPr lang="en-US" altLang="ko-KR" sz="1500">
                <a:solidFill>
                  <a:srgbClr val="000000"/>
                </a:solidFill>
              </a:rPr>
              <a:t>(</a:t>
            </a:r>
            <a:r>
              <a:rPr lang="ko-KR" altLang="en-US" sz="1500">
                <a:solidFill>
                  <a:srgbClr val="000000"/>
                </a:solidFill>
              </a:rPr>
              <a:t>호텔</a:t>
            </a:r>
            <a:r>
              <a:rPr lang="en-US" altLang="ko-KR" sz="1500">
                <a:solidFill>
                  <a:srgbClr val="000000"/>
                </a:solidFill>
              </a:rPr>
              <a:t>,</a:t>
            </a:r>
            <a:r>
              <a:rPr lang="ko-KR" altLang="en-US" sz="1500">
                <a:solidFill>
                  <a:srgbClr val="000000"/>
                </a:solidFill>
              </a:rPr>
              <a:t> 민박</a:t>
            </a:r>
            <a:r>
              <a:rPr lang="en-US" altLang="ko-KR" sz="1500">
                <a:solidFill>
                  <a:srgbClr val="000000"/>
                </a:solidFill>
              </a:rPr>
              <a:t>,</a:t>
            </a:r>
            <a:r>
              <a:rPr lang="ko-KR" altLang="en-US" sz="1500">
                <a:solidFill>
                  <a:srgbClr val="000000"/>
                </a:solidFill>
              </a:rPr>
              <a:t> 리조트 등 생성</a:t>
            </a:r>
            <a:r>
              <a:rPr lang="en-US" altLang="ko-KR" sz="1500">
                <a:solidFill>
                  <a:srgbClr val="000000"/>
                </a:solidFill>
              </a:rPr>
              <a:t>)</a:t>
            </a:r>
            <a:endParaRPr lang="en-US" altLang="ko-KR" sz="1500">
              <a:solidFill>
                <a:srgbClr val="000000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92554" y="598571"/>
            <a:ext cx="6630602" cy="647700"/>
          </a:xfrm>
          <a:prstGeom prst="rect">
            <a:avLst/>
          </a:prstGeom>
          <a:ln>
            <a:solidFill>
              <a:schemeClr val="dk1"/>
            </a:solidFill>
          </a:ln>
        </p:spPr>
      </p:pic>
      <p:cxnSp>
        <p:nvCxnSpPr>
          <p:cNvPr id="34" name="양방향 화살표 33"/>
          <p:cNvCxnSpPr>
            <a:stCxn id="28" idx="3"/>
            <a:endCxn id="33" idx="2"/>
          </p:cNvCxnSpPr>
          <p:nvPr/>
        </p:nvCxnSpPr>
        <p:spPr>
          <a:xfrm flipV="1">
            <a:off x="5231531" y="1246271"/>
            <a:ext cx="3476324" cy="1187696"/>
          </a:xfrm>
          <a:prstGeom prst="bentConnector2">
            <a:avLst/>
          </a:prstGeom>
          <a:ln w="28575">
            <a:solidFill>
              <a:srgbClr val="3dbab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5618746" y="2585787"/>
            <a:ext cx="6266447" cy="114400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500">
                <a:solidFill>
                  <a:srgbClr val="000000"/>
                </a:solidFill>
              </a:rPr>
              <a:t>쿠폰 유형에 따라 쿠폰명 앞에 붙는 머리말을 다르게 설정함</a:t>
            </a:r>
            <a:endParaRPr lang="ko-KR" altLang="en-US" sz="1500">
              <a:solidFill>
                <a:srgbClr val="000000"/>
              </a:solidFill>
            </a:endParaRPr>
          </a:p>
          <a:p>
            <a:pPr lvl="0">
              <a:defRPr/>
            </a:pPr>
            <a:endParaRPr lang="ko-KR" altLang="en-US" sz="200">
              <a:solidFill>
                <a:srgbClr val="000000"/>
              </a:solidFill>
            </a:endParaRPr>
          </a:p>
          <a:p>
            <a:pPr lvl="0">
              <a:defRPr/>
            </a:pPr>
            <a:endParaRPr lang="ko-KR" altLang="en-US" sz="500">
              <a:solidFill>
                <a:srgbClr val="000000"/>
              </a:solidFill>
            </a:endParaRPr>
          </a:p>
          <a:p>
            <a:pPr marL="214200" lvl="0" indent="-214200">
              <a:buFont typeface="Arial"/>
              <a:buChar char="•"/>
              <a:defRPr/>
            </a:pPr>
            <a:r>
              <a:rPr lang="ko-KR" altLang="en-US" sz="1500">
                <a:solidFill>
                  <a:srgbClr val="000000"/>
                </a:solidFill>
              </a:rPr>
              <a:t>이벤트 </a:t>
            </a:r>
            <a:r>
              <a:rPr lang="en-US" altLang="ko-KR" sz="1500">
                <a:solidFill>
                  <a:srgbClr val="000000"/>
                </a:solidFill>
              </a:rPr>
              <a:t>:</a:t>
            </a:r>
            <a:r>
              <a:rPr lang="ko-KR" altLang="en-US" sz="1500">
                <a:solidFill>
                  <a:srgbClr val="000000"/>
                </a:solidFill>
              </a:rPr>
              <a:t> </a:t>
            </a:r>
            <a:r>
              <a:rPr lang="en-US" altLang="ko-KR" sz="1500">
                <a:solidFill>
                  <a:srgbClr val="000000"/>
                </a:solidFill>
              </a:rPr>
              <a:t>[</a:t>
            </a:r>
            <a:r>
              <a:rPr lang="ko-KR" altLang="en-US" sz="1500">
                <a:solidFill>
                  <a:srgbClr val="000000"/>
                </a:solidFill>
              </a:rPr>
              <a:t>특별 쿠폰</a:t>
            </a:r>
            <a:r>
              <a:rPr lang="en-US" altLang="ko-KR" sz="1500">
                <a:solidFill>
                  <a:srgbClr val="000000"/>
                </a:solidFill>
              </a:rPr>
              <a:t>]</a:t>
            </a:r>
            <a:endParaRPr lang="en-US" altLang="ko-KR" sz="1500">
              <a:solidFill>
                <a:srgbClr val="000000"/>
              </a:solidFill>
            </a:endParaRPr>
          </a:p>
          <a:p>
            <a:pPr marL="214200" lvl="0" indent="-214200">
              <a:buFont typeface="Arial"/>
              <a:buChar char="•"/>
              <a:defRPr/>
            </a:pPr>
            <a:r>
              <a:rPr lang="ko-KR" altLang="en-US" sz="1500">
                <a:solidFill>
                  <a:srgbClr val="000000"/>
                </a:solidFill>
              </a:rPr>
              <a:t>웰컴 </a:t>
            </a:r>
            <a:r>
              <a:rPr lang="en-US" altLang="ko-KR" sz="1500">
                <a:solidFill>
                  <a:srgbClr val="000000"/>
                </a:solidFill>
              </a:rPr>
              <a:t>:</a:t>
            </a:r>
            <a:r>
              <a:rPr lang="ko-KR" altLang="en-US" sz="1500">
                <a:solidFill>
                  <a:srgbClr val="000000"/>
                </a:solidFill>
              </a:rPr>
              <a:t> </a:t>
            </a:r>
            <a:r>
              <a:rPr lang="en-US" altLang="ko-KR" sz="1500">
                <a:solidFill>
                  <a:srgbClr val="000000"/>
                </a:solidFill>
              </a:rPr>
              <a:t>[</a:t>
            </a:r>
            <a:r>
              <a:rPr lang="ko-KR" altLang="en-US" sz="1500">
                <a:solidFill>
                  <a:srgbClr val="000000"/>
                </a:solidFill>
              </a:rPr>
              <a:t>웰컴 기프트</a:t>
            </a:r>
            <a:r>
              <a:rPr lang="en-US" altLang="ko-KR" sz="1500">
                <a:solidFill>
                  <a:srgbClr val="000000"/>
                </a:solidFill>
              </a:rPr>
              <a:t>]</a:t>
            </a:r>
            <a:endParaRPr lang="en-US" altLang="ko-KR" sz="1500">
              <a:solidFill>
                <a:srgbClr val="000000"/>
              </a:solidFill>
            </a:endParaRPr>
          </a:p>
          <a:p>
            <a:pPr marL="214200" lvl="0" indent="-214200">
              <a:buFont typeface="Arial"/>
              <a:buChar char="•"/>
              <a:defRPr/>
            </a:pPr>
            <a:r>
              <a:rPr lang="ko-KR" altLang="en-US" sz="1500">
                <a:solidFill>
                  <a:srgbClr val="000000"/>
                </a:solidFill>
              </a:rPr>
              <a:t>월 </a:t>
            </a:r>
            <a:r>
              <a:rPr lang="en-US" altLang="ko-KR" sz="1500">
                <a:solidFill>
                  <a:srgbClr val="000000"/>
                </a:solidFill>
              </a:rPr>
              <a:t>:</a:t>
            </a:r>
            <a:r>
              <a:rPr lang="ko-KR" altLang="en-US" sz="1500">
                <a:solidFill>
                  <a:srgbClr val="000000"/>
                </a:solidFill>
              </a:rPr>
              <a:t> </a:t>
            </a:r>
            <a:r>
              <a:rPr lang="en-US" altLang="ko-KR" sz="1500">
                <a:solidFill>
                  <a:srgbClr val="000000"/>
                </a:solidFill>
              </a:rPr>
              <a:t>[~</a:t>
            </a:r>
            <a:r>
              <a:rPr lang="ko-KR" altLang="en-US" sz="1500">
                <a:solidFill>
                  <a:srgbClr val="000000"/>
                </a:solidFill>
              </a:rPr>
              <a:t>월 쿠폰</a:t>
            </a:r>
            <a:r>
              <a:rPr lang="en-US" altLang="ko-KR" sz="1500">
                <a:solidFill>
                  <a:srgbClr val="000000"/>
                </a:solidFill>
              </a:rPr>
              <a:t>]</a:t>
            </a:r>
            <a:endParaRPr lang="en-US" altLang="ko-KR" sz="15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793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1-3</a:t>
            </a:r>
          </a:p>
        </p:txBody>
      </p:sp>
      <p:sp>
        <p:nvSpPr>
          <p:cNvPr id="72" name="타원 71"/>
          <p:cNvSpPr/>
          <p:nvPr/>
        </p:nvSpPr>
        <p:spPr>
          <a:xfrm>
            <a:off x="691943" y="2568922"/>
            <a:ext cx="1648557" cy="1720155"/>
          </a:xfrm>
          <a:prstGeom prst="ellipse">
            <a:avLst/>
          </a:prstGeom>
          <a:solidFill>
            <a:srgbClr val="9BE5C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/>
              <a:t>맛집</a:t>
            </a:r>
          </a:p>
          <a:p>
            <a:pPr lvl="0" algn="ctr">
              <a:defRPr/>
            </a:pPr>
            <a:r>
              <a:rPr lang="en-US" altLang="ko-KR" b="1"/>
              <a:t>Hotple</a:t>
            </a:r>
          </a:p>
        </p:txBody>
      </p:sp>
      <p:sp>
        <p:nvSpPr>
          <p:cNvPr id="73" name="타원 72"/>
          <p:cNvSpPr/>
          <p:nvPr/>
        </p:nvSpPr>
        <p:spPr>
          <a:xfrm>
            <a:off x="2970618" y="1829610"/>
            <a:ext cx="3125382" cy="3198779"/>
          </a:xfrm>
          <a:prstGeom prst="ellipse">
            <a:avLst/>
          </a:prstGeom>
          <a:solidFill>
            <a:srgbClr val="CDF2E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/>
          </a:p>
        </p:txBody>
      </p:sp>
      <p:sp>
        <p:nvSpPr>
          <p:cNvPr id="76" name="타원 75"/>
          <p:cNvSpPr/>
          <p:nvPr/>
        </p:nvSpPr>
        <p:spPr>
          <a:xfrm>
            <a:off x="6660173" y="1066068"/>
            <a:ext cx="4982307" cy="4725864"/>
          </a:xfrm>
          <a:prstGeom prst="ellipse">
            <a:avLst/>
          </a:prstGeom>
          <a:solidFill>
            <a:srgbClr val="CDF2E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/>
          </a:p>
        </p:txBody>
      </p:sp>
      <p:sp>
        <p:nvSpPr>
          <p:cNvPr id="77" name="타원 76"/>
          <p:cNvSpPr/>
          <p:nvPr/>
        </p:nvSpPr>
        <p:spPr>
          <a:xfrm>
            <a:off x="3730636" y="1829288"/>
            <a:ext cx="1575673" cy="1599711"/>
          </a:xfrm>
          <a:prstGeom prst="ellipse">
            <a:avLst/>
          </a:prstGeom>
          <a:solidFill>
            <a:srgbClr val="9BE5C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/>
              <a:t>맛집</a:t>
            </a:r>
          </a:p>
          <a:p>
            <a:pPr lvl="0" algn="ctr">
              <a:defRPr/>
            </a:pPr>
            <a:r>
              <a:rPr lang="ko-KR" altLang="en-US" b="1"/>
              <a:t>관리</a:t>
            </a:r>
          </a:p>
        </p:txBody>
      </p:sp>
      <p:sp>
        <p:nvSpPr>
          <p:cNvPr id="82" name="타원 81"/>
          <p:cNvSpPr/>
          <p:nvPr/>
        </p:nvSpPr>
        <p:spPr>
          <a:xfrm>
            <a:off x="3802311" y="3429000"/>
            <a:ext cx="1465384" cy="1599711"/>
          </a:xfrm>
          <a:prstGeom prst="ellipse">
            <a:avLst/>
          </a:prstGeom>
          <a:solidFill>
            <a:srgbClr val="9BE5C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/>
              <a:t>리뷰</a:t>
            </a:r>
          </a:p>
          <a:p>
            <a:pPr lvl="0" algn="ctr">
              <a:defRPr/>
            </a:pPr>
            <a:r>
              <a:rPr lang="ko-KR" altLang="en-US" b="1"/>
              <a:t>관리</a:t>
            </a:r>
          </a:p>
        </p:txBody>
      </p:sp>
      <p:sp>
        <p:nvSpPr>
          <p:cNvPr id="90" name="TextBox 21"/>
          <p:cNvSpPr txBox="1"/>
          <p:nvPr/>
        </p:nvSpPr>
        <p:spPr>
          <a:xfrm>
            <a:off x="2299137" y="264557"/>
            <a:ext cx="3112968" cy="466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500" spc="300">
                <a:solidFill>
                  <a:srgbClr val="69D8AD"/>
                </a:solidFill>
                <a:latin typeface="Arial"/>
                <a:ea typeface="굴림"/>
                <a:cs typeface="Arial"/>
              </a:rPr>
              <a:t>요구분석 </a:t>
            </a:r>
            <a:r>
              <a:rPr lang="en-US" altLang="ko-KR" sz="2500" spc="300">
                <a:solidFill>
                  <a:srgbClr val="69D8AD"/>
                </a:solidFill>
                <a:latin typeface="Arial"/>
                <a:ea typeface="굴림"/>
                <a:cs typeface="Arial"/>
              </a:rPr>
              <a:t>-</a:t>
            </a:r>
            <a:r>
              <a:rPr lang="ko-KR" altLang="en-US" sz="2500" spc="300">
                <a:solidFill>
                  <a:srgbClr val="69D8AD"/>
                </a:solidFill>
                <a:latin typeface="Arial"/>
                <a:ea typeface="굴림"/>
                <a:cs typeface="Arial"/>
              </a:rPr>
              <a:t> 맛집</a:t>
            </a:r>
          </a:p>
        </p:txBody>
      </p:sp>
      <p:sp>
        <p:nvSpPr>
          <p:cNvPr id="92" name="타원 91"/>
          <p:cNvSpPr/>
          <p:nvPr/>
        </p:nvSpPr>
        <p:spPr>
          <a:xfrm>
            <a:off x="8396656" y="2653567"/>
            <a:ext cx="1489808" cy="1550865"/>
          </a:xfrm>
          <a:prstGeom prst="ellipse">
            <a:avLst/>
          </a:prstGeom>
          <a:solidFill>
            <a:srgbClr val="9BE5C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/>
              <a:t>메뉴</a:t>
            </a:r>
          </a:p>
          <a:p>
            <a:pPr lvl="0" algn="ctr">
              <a:defRPr/>
            </a:pPr>
            <a:r>
              <a:rPr lang="ko-KR" altLang="en-US" b="1"/>
              <a:t>등록</a:t>
            </a:r>
          </a:p>
        </p:txBody>
      </p:sp>
      <p:sp>
        <p:nvSpPr>
          <p:cNvPr id="94" name="타원 93"/>
          <p:cNvSpPr/>
          <p:nvPr/>
        </p:nvSpPr>
        <p:spPr>
          <a:xfrm>
            <a:off x="8353671" y="1108563"/>
            <a:ext cx="1489808" cy="1550865"/>
          </a:xfrm>
          <a:prstGeom prst="ellipse">
            <a:avLst/>
          </a:prstGeom>
          <a:solidFill>
            <a:srgbClr val="9BE5C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/>
              <a:t>맛집</a:t>
            </a:r>
          </a:p>
          <a:p>
            <a:pPr lvl="0" algn="ctr">
              <a:defRPr/>
            </a:pPr>
            <a:r>
              <a:rPr lang="ko-KR" altLang="en-US" b="1"/>
              <a:t>등록</a:t>
            </a:r>
          </a:p>
        </p:txBody>
      </p:sp>
      <p:sp>
        <p:nvSpPr>
          <p:cNvPr id="95" name="타원 94"/>
          <p:cNvSpPr/>
          <p:nvPr/>
        </p:nvSpPr>
        <p:spPr>
          <a:xfrm>
            <a:off x="8439152" y="4222505"/>
            <a:ext cx="1489808" cy="1550865"/>
          </a:xfrm>
          <a:prstGeom prst="ellipse">
            <a:avLst/>
          </a:prstGeom>
          <a:solidFill>
            <a:srgbClr val="9BE5C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/>
              <a:t>리뷰</a:t>
            </a:r>
          </a:p>
          <a:p>
            <a:pPr lvl="0" algn="ctr">
              <a:defRPr/>
            </a:pPr>
            <a:r>
              <a:rPr lang="ko-KR" altLang="en-US" b="1"/>
              <a:t>작성</a:t>
            </a:r>
          </a:p>
        </p:txBody>
      </p:sp>
    </p:spTree>
    <p:extLst>
      <p:ext uri="{BB962C8B-B14F-4D97-AF65-F5344CB8AC3E}">
        <p14:creationId xmlns:p14="http://schemas.microsoft.com/office/powerpoint/2010/main" val="3558491944"/>
      </p:ext>
    </p:extLst>
  </p:cSld>
  <p:clrMapOvr>
    <a:masterClrMapping/>
  </p:clrMapOvr>
</p:sld>
</file>

<file path=ppt/slides/slide1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0"/>
            <a:ext cx="2140297" cy="617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66bdab"/>
                </a:solidFill>
                <a:latin typeface="Arial"/>
                <a:cs typeface="Arial"/>
              </a:rPr>
              <a:t>Coupon</a:t>
            </a:r>
            <a:endParaRPr lang="en-US" altLang="ko-KR" sz="3500" b="1" spc="300">
              <a:solidFill>
                <a:srgbClr val="66bdab"/>
              </a:solidFill>
              <a:latin typeface="Arial"/>
              <a:cs typeface="Arial"/>
            </a:endParaRPr>
          </a:p>
        </p:txBody>
      </p:sp>
      <p:sp>
        <p:nvSpPr>
          <p:cNvPr id="24" name="TextBox 21"/>
          <p:cNvSpPr txBox="1"/>
          <p:nvPr/>
        </p:nvSpPr>
        <p:spPr>
          <a:xfrm>
            <a:off x="1906507" y="140363"/>
            <a:ext cx="2704899" cy="391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쿠폰 생성 </a:t>
            </a:r>
            <a:r>
              <a:rPr lang="en-US" altLang="ko-KR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-</a:t>
            </a:r>
            <a:r>
              <a:rPr lang="ko-KR" altLang="en-US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 관리자</a:t>
            </a:r>
            <a:endParaRPr lang="ko-KR" altLang="en-US" sz="2000" b="1" spc="300">
              <a:solidFill>
                <a:srgbClr val="66bdab"/>
              </a:solidFill>
              <a:latin typeface="Arial"/>
              <a:ea typeface="굴림"/>
              <a:cs typeface="Arial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075446" y="5389145"/>
            <a:ext cx="1473868" cy="370973"/>
          </a:xfrm>
          <a:prstGeom prst="rect">
            <a:avLst/>
          </a:prstGeom>
          <a:noFill/>
          <a:ln w="28575">
            <a:solidFill>
              <a:srgbClr val="41b3a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586661" y="3559342"/>
            <a:ext cx="6416841" cy="1223211"/>
          </a:xfrm>
          <a:prstGeom prst="rect">
            <a:avLst/>
          </a:prstGeom>
          <a:noFill/>
          <a:ln w="28575">
            <a:solidFill>
              <a:srgbClr val="3dbab0"/>
            </a:solidFill>
            <a:prstDash val="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500">
                <a:solidFill>
                  <a:srgbClr val="000000"/>
                </a:solidFill>
              </a:rPr>
              <a:t>쿠폰</a:t>
            </a:r>
            <a:r>
              <a:rPr lang="en-US" altLang="ko-KR" sz="1500">
                <a:solidFill>
                  <a:srgbClr val="000000"/>
                </a:solidFill>
              </a:rPr>
              <a:t> </a:t>
            </a:r>
            <a:r>
              <a:rPr lang="ko-KR" altLang="en-US" sz="1500">
                <a:solidFill>
                  <a:srgbClr val="000000"/>
                </a:solidFill>
              </a:rPr>
              <a:t>생성 리스트의 경우 기본 쿠폰과 레벨 쿠폰을 동시에 보여주나</a:t>
            </a:r>
            <a:r>
              <a:rPr lang="en-US" altLang="ko-KR" sz="1500">
                <a:solidFill>
                  <a:srgbClr val="000000"/>
                </a:solidFill>
              </a:rPr>
              <a:t>,</a:t>
            </a:r>
            <a:r>
              <a:rPr lang="ko-KR" altLang="en-US" sz="1500">
                <a:solidFill>
                  <a:srgbClr val="000000"/>
                </a:solidFill>
              </a:rPr>
              <a:t> </a:t>
            </a:r>
            <a:endParaRPr lang="en-US" altLang="ko-KR" sz="1500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en-US" altLang="ko-KR" sz="1500">
                <a:solidFill>
                  <a:srgbClr val="000000"/>
                </a:solidFill>
              </a:rPr>
              <a:t>DB</a:t>
            </a:r>
            <a:r>
              <a:rPr lang="ko-KR" altLang="en-US" sz="1500">
                <a:solidFill>
                  <a:srgbClr val="000000"/>
                </a:solidFill>
              </a:rPr>
              <a:t>테이블은 분리되어 있음</a:t>
            </a:r>
            <a:endParaRPr lang="ko-KR" altLang="en-US" sz="1500">
              <a:solidFill>
                <a:srgbClr val="000000"/>
              </a:solidFill>
            </a:endParaRPr>
          </a:p>
          <a:p>
            <a:pPr lvl="0">
              <a:defRPr/>
            </a:pPr>
            <a:endParaRPr lang="ko-KR" altLang="en-US" sz="1500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en-US" altLang="ko-KR" sz="1500">
                <a:solidFill>
                  <a:srgbClr val="000000"/>
                </a:solidFill>
              </a:rPr>
              <a:t>=&gt;</a:t>
            </a:r>
            <a:r>
              <a:rPr lang="ko-KR" altLang="en-US" sz="1500">
                <a:solidFill>
                  <a:srgbClr val="000000"/>
                </a:solidFill>
              </a:rPr>
              <a:t> </a:t>
            </a:r>
            <a:r>
              <a:rPr lang="en-US" altLang="ko-KR" sz="1500">
                <a:solidFill>
                  <a:srgbClr val="000000"/>
                </a:solidFill>
              </a:rPr>
              <a:t>No</a:t>
            </a:r>
            <a:r>
              <a:rPr lang="ko-KR" altLang="en-US" sz="1500">
                <a:solidFill>
                  <a:srgbClr val="000000"/>
                </a:solidFill>
              </a:rPr>
              <a:t>부분을 </a:t>
            </a:r>
            <a:r>
              <a:rPr lang="en-US" altLang="ko-KR" sz="1500">
                <a:solidFill>
                  <a:srgbClr val="000000"/>
                </a:solidFill>
              </a:rPr>
              <a:t>&lt;</a:t>
            </a:r>
            <a:r>
              <a:rPr lang="ko-KR" altLang="en-US" sz="1500">
                <a:solidFill>
                  <a:srgbClr val="000000"/>
                </a:solidFill>
              </a:rPr>
              <a:t>시퀀스 </a:t>
            </a:r>
            <a:r>
              <a:rPr lang="en-US" altLang="ko-KR" sz="1500">
                <a:solidFill>
                  <a:srgbClr val="000000"/>
                </a:solidFill>
              </a:rPr>
              <a:t>+</a:t>
            </a:r>
            <a:r>
              <a:rPr lang="ko-KR" altLang="en-US" sz="1500">
                <a:solidFill>
                  <a:srgbClr val="000000"/>
                </a:solidFill>
              </a:rPr>
              <a:t> </a:t>
            </a:r>
            <a:r>
              <a:rPr lang="en-US" altLang="ko-KR" sz="1500">
                <a:solidFill>
                  <a:srgbClr val="000000"/>
                </a:solidFill>
              </a:rPr>
              <a:t>0</a:t>
            </a:r>
            <a:r>
              <a:rPr lang="ko-KR" altLang="en-US" sz="1500">
                <a:solidFill>
                  <a:srgbClr val="000000"/>
                </a:solidFill>
              </a:rPr>
              <a:t>또는</a:t>
            </a:r>
            <a:r>
              <a:rPr lang="en-US" altLang="ko-KR" sz="1500">
                <a:solidFill>
                  <a:srgbClr val="000000"/>
                </a:solidFill>
              </a:rPr>
              <a:t>1&gt;</a:t>
            </a:r>
            <a:r>
              <a:rPr lang="ko-KR" altLang="en-US" sz="1500">
                <a:solidFill>
                  <a:srgbClr val="000000"/>
                </a:solidFill>
              </a:rPr>
              <a:t>로 구성함</a:t>
            </a:r>
            <a:endParaRPr lang="ko-KR" altLang="en-US" sz="1500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en-US" altLang="ko-KR" sz="1500">
                <a:solidFill>
                  <a:srgbClr val="000000"/>
                </a:solidFill>
              </a:rPr>
              <a:t>0</a:t>
            </a:r>
            <a:r>
              <a:rPr lang="ko-KR" altLang="en-US" sz="1500">
                <a:solidFill>
                  <a:srgbClr val="000000"/>
                </a:solidFill>
              </a:rPr>
              <a:t> </a:t>
            </a:r>
            <a:r>
              <a:rPr lang="en-US" altLang="ko-KR" sz="1500">
                <a:solidFill>
                  <a:srgbClr val="000000"/>
                </a:solidFill>
              </a:rPr>
              <a:t>:</a:t>
            </a:r>
            <a:r>
              <a:rPr lang="ko-KR" altLang="en-US" sz="1500">
                <a:solidFill>
                  <a:srgbClr val="000000"/>
                </a:solidFill>
              </a:rPr>
              <a:t> 기본 쿠폰 </a:t>
            </a:r>
            <a:r>
              <a:rPr lang="en-US" altLang="ko-KR" sz="1500">
                <a:solidFill>
                  <a:srgbClr val="000000"/>
                </a:solidFill>
              </a:rPr>
              <a:t>/</a:t>
            </a:r>
            <a:r>
              <a:rPr lang="ko-KR" altLang="en-US" sz="1500">
                <a:solidFill>
                  <a:srgbClr val="000000"/>
                </a:solidFill>
              </a:rPr>
              <a:t> </a:t>
            </a:r>
            <a:r>
              <a:rPr lang="en-US" altLang="ko-KR" sz="1500">
                <a:solidFill>
                  <a:srgbClr val="000000"/>
                </a:solidFill>
              </a:rPr>
              <a:t>1</a:t>
            </a:r>
            <a:r>
              <a:rPr lang="ko-KR" altLang="en-US" sz="1500">
                <a:solidFill>
                  <a:srgbClr val="000000"/>
                </a:solidFill>
              </a:rPr>
              <a:t> </a:t>
            </a:r>
            <a:r>
              <a:rPr lang="en-US" altLang="ko-KR" sz="1500">
                <a:solidFill>
                  <a:srgbClr val="000000"/>
                </a:solidFill>
              </a:rPr>
              <a:t>:</a:t>
            </a:r>
            <a:r>
              <a:rPr lang="ko-KR" altLang="en-US" sz="1500">
                <a:solidFill>
                  <a:srgbClr val="000000"/>
                </a:solidFill>
              </a:rPr>
              <a:t> 레벨 쿠폰</a:t>
            </a:r>
            <a:endParaRPr lang="ko-KR" altLang="en-US" sz="1500">
              <a:solidFill>
                <a:srgbClr val="000000"/>
              </a:solidFill>
            </a:endParaRPr>
          </a:p>
        </p:txBody>
      </p:sp>
      <p:cxnSp>
        <p:nvCxnSpPr>
          <p:cNvPr id="34" name="양방향 화살표 33"/>
          <p:cNvCxnSpPr/>
          <p:nvPr/>
        </p:nvCxnSpPr>
        <p:spPr>
          <a:xfrm flipV="1">
            <a:off x="5231531" y="1246271"/>
            <a:ext cx="3476324" cy="1187696"/>
          </a:xfrm>
          <a:prstGeom prst="bentConnector2">
            <a:avLst/>
          </a:prstGeom>
          <a:ln w="28575">
            <a:solidFill>
              <a:srgbClr val="3dbab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5618746" y="2585787"/>
            <a:ext cx="6266447" cy="62263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500">
                <a:solidFill>
                  <a:srgbClr val="000000"/>
                </a:solidFill>
              </a:rPr>
              <a:t>레벨 쿠폰의 경우 달성 레벨에 따라 머리말을 다르게 설정함</a:t>
            </a:r>
            <a:endParaRPr lang="ko-KR" altLang="en-US" sz="1500">
              <a:solidFill>
                <a:srgbClr val="000000"/>
              </a:solidFill>
            </a:endParaRPr>
          </a:p>
          <a:p>
            <a:pPr lvl="0">
              <a:defRPr/>
            </a:pPr>
            <a:endParaRPr lang="ko-KR" altLang="en-US" sz="200">
              <a:solidFill>
                <a:srgbClr val="000000"/>
              </a:solidFill>
            </a:endParaRPr>
          </a:p>
          <a:p>
            <a:pPr lvl="0">
              <a:defRPr/>
            </a:pPr>
            <a:endParaRPr lang="ko-KR" altLang="en-US" sz="500">
              <a:solidFill>
                <a:srgbClr val="000000"/>
              </a:solidFill>
            </a:endParaRPr>
          </a:p>
          <a:p>
            <a:pPr marL="214200" lvl="0" indent="-214200">
              <a:buFont typeface="Arial"/>
              <a:buChar char="•"/>
              <a:defRPr/>
            </a:pPr>
            <a:r>
              <a:rPr lang="en-US" altLang="ko-KR" sz="1500">
                <a:solidFill>
                  <a:srgbClr val="000000"/>
                </a:solidFill>
              </a:rPr>
              <a:t>a</a:t>
            </a:r>
            <a:r>
              <a:rPr lang="ko-KR" altLang="en-US" sz="1500">
                <a:solidFill>
                  <a:srgbClr val="000000"/>
                </a:solidFill>
              </a:rPr>
              <a:t>레벨 </a:t>
            </a:r>
            <a:r>
              <a:rPr lang="en-US" altLang="ko-KR" sz="1500">
                <a:solidFill>
                  <a:srgbClr val="000000"/>
                </a:solidFill>
              </a:rPr>
              <a:t>:</a:t>
            </a:r>
            <a:r>
              <a:rPr lang="ko-KR" altLang="en-US" sz="1500">
                <a:solidFill>
                  <a:srgbClr val="000000"/>
                </a:solidFill>
              </a:rPr>
              <a:t> </a:t>
            </a:r>
            <a:r>
              <a:rPr lang="en-US" altLang="ko-KR" sz="1500">
                <a:solidFill>
                  <a:srgbClr val="000000"/>
                </a:solidFill>
              </a:rPr>
              <a:t>[</a:t>
            </a:r>
            <a:r>
              <a:rPr lang="ko-KR" altLang="en-US" sz="1500">
                <a:solidFill>
                  <a:srgbClr val="000000"/>
                </a:solidFill>
              </a:rPr>
              <a:t>레벨</a:t>
            </a:r>
            <a:r>
              <a:rPr lang="en-US" altLang="ko-KR" sz="1500">
                <a:solidFill>
                  <a:srgbClr val="000000"/>
                </a:solidFill>
              </a:rPr>
              <a:t>a]</a:t>
            </a:r>
            <a:endParaRPr lang="en-US" altLang="ko-KR" sz="1500">
              <a:solidFill>
                <a:srgbClr val="000000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6689" y="608397"/>
            <a:ext cx="5112639" cy="4579245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/>
          <a:srcRect t="69390"/>
          <a:stretch>
            <a:fillRect/>
          </a:stretch>
        </p:blipFill>
        <p:spPr>
          <a:xfrm>
            <a:off x="191302" y="5182547"/>
            <a:ext cx="5112639" cy="1520158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38400" y="633863"/>
            <a:ext cx="6449728" cy="617220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39" name="직사각형 38"/>
          <p:cNvSpPr/>
          <p:nvPr/>
        </p:nvSpPr>
        <p:spPr>
          <a:xfrm>
            <a:off x="5588666" y="5285873"/>
            <a:ext cx="6426868" cy="1223211"/>
          </a:xfrm>
          <a:prstGeom prst="rect">
            <a:avLst/>
          </a:prstGeom>
          <a:noFill/>
          <a:ln w="28575">
            <a:solidFill>
              <a:srgbClr val="3dbab0"/>
            </a:solidFill>
            <a:prstDash val="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500">
                <a:solidFill>
                  <a:srgbClr val="000000"/>
                </a:solidFill>
              </a:rPr>
              <a:t>또한</a:t>
            </a:r>
            <a:r>
              <a:rPr lang="en-US" altLang="ko-KR" sz="1500">
                <a:solidFill>
                  <a:srgbClr val="000000"/>
                </a:solidFill>
              </a:rPr>
              <a:t>,</a:t>
            </a:r>
            <a:r>
              <a:rPr lang="ko-KR" altLang="en-US" sz="1500">
                <a:solidFill>
                  <a:srgbClr val="000000"/>
                </a:solidFill>
              </a:rPr>
              <a:t> </a:t>
            </a:r>
            <a:r>
              <a:rPr lang="ko-KR" altLang="en-US" sz="1500" b="1" u="sng">
                <a:solidFill>
                  <a:srgbClr val="000000"/>
                </a:solidFill>
              </a:rPr>
              <a:t>신규 회원</a:t>
            </a:r>
            <a:r>
              <a:rPr lang="ko-KR" altLang="en-US" sz="1500">
                <a:solidFill>
                  <a:srgbClr val="000000"/>
                </a:solidFill>
              </a:rPr>
              <a:t>의 경우 </a:t>
            </a:r>
            <a:r>
              <a:rPr lang="ko-KR" altLang="en-US" sz="1500" b="1" u="sng">
                <a:solidFill>
                  <a:srgbClr val="000000"/>
                </a:solidFill>
              </a:rPr>
              <a:t>회원가입 시</a:t>
            </a:r>
            <a:r>
              <a:rPr lang="ko-KR" altLang="en-US" sz="1500">
                <a:solidFill>
                  <a:srgbClr val="000000"/>
                </a:solidFill>
              </a:rPr>
              <a:t> </a:t>
            </a:r>
            <a:endParaRPr lang="ko-KR" altLang="en-US" sz="1500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ko-KR" altLang="en-US" sz="1500">
                <a:solidFill>
                  <a:srgbClr val="000000"/>
                </a:solidFill>
              </a:rPr>
              <a:t>당시 발급중인 쿠폰은 동일한 조건 하에 모두 지급</a:t>
            </a:r>
            <a:r>
              <a:rPr lang="en-US" altLang="ko-KR" sz="1500">
                <a:solidFill>
                  <a:srgbClr val="000000"/>
                </a:solidFill>
              </a:rPr>
              <a:t>!</a:t>
            </a:r>
            <a:endParaRPr lang="en-US" altLang="ko-KR" sz="1500">
              <a:solidFill>
                <a:srgbClr val="000000"/>
              </a:solidFill>
            </a:endParaRPr>
          </a:p>
          <a:p>
            <a:pPr lvl="0">
              <a:defRPr/>
            </a:pPr>
            <a:endParaRPr lang="en-US" altLang="ko-KR" sz="1500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ko-KR" altLang="en-US" sz="1500" b="1" u="sng">
                <a:solidFill>
                  <a:srgbClr val="000000"/>
                </a:solidFill>
              </a:rPr>
              <a:t>이미 가입한 회원</a:t>
            </a:r>
            <a:r>
              <a:rPr lang="ko-KR" altLang="en-US" sz="1500">
                <a:solidFill>
                  <a:srgbClr val="000000"/>
                </a:solidFill>
              </a:rPr>
              <a:t>의 경우 신규 발급된 쿠폰의 경우 </a:t>
            </a:r>
            <a:r>
              <a:rPr lang="ko-KR" altLang="en-US" sz="1500" b="1" u="sng">
                <a:solidFill>
                  <a:srgbClr val="000000"/>
                </a:solidFill>
              </a:rPr>
              <a:t>직접 발급받기</a:t>
            </a:r>
            <a:r>
              <a:rPr lang="ko-KR" altLang="en-US" sz="1500">
                <a:solidFill>
                  <a:srgbClr val="000000"/>
                </a:solidFill>
              </a:rPr>
              <a:t>로 진행</a:t>
            </a:r>
            <a:r>
              <a:rPr lang="en-US" altLang="ko-KR" sz="1500">
                <a:solidFill>
                  <a:srgbClr val="000000"/>
                </a:solidFill>
              </a:rPr>
              <a:t>!</a:t>
            </a:r>
            <a:endParaRPr lang="en-US" altLang="ko-KR" sz="15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837215"/>
      </p:ext>
    </p:extLst>
  </p:cSld>
  <p:clrMapOvr>
    <a:masterClrMapping/>
  </p:clrMapOvr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0"/>
            <a:ext cx="2030008" cy="617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66bdab"/>
                </a:solidFill>
                <a:latin typeface="Arial"/>
                <a:cs typeface="Arial"/>
              </a:rPr>
              <a:t>Hotple</a:t>
            </a:r>
            <a:endParaRPr lang="en-US" altLang="ko-KR" sz="3500" b="1" spc="300">
              <a:solidFill>
                <a:srgbClr val="66bdab"/>
              </a:solidFill>
              <a:latin typeface="Arial"/>
              <a:cs typeface="Arial"/>
            </a:endParaRPr>
          </a:p>
        </p:txBody>
      </p:sp>
      <p:sp>
        <p:nvSpPr>
          <p:cNvPr id="34" name="TextBox 21"/>
          <p:cNvSpPr txBox="1"/>
          <p:nvPr/>
        </p:nvSpPr>
        <p:spPr>
          <a:xfrm>
            <a:off x="1906507" y="140363"/>
            <a:ext cx="2008449" cy="391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맛집 </a:t>
            </a:r>
            <a:r>
              <a:rPr lang="en-US" altLang="ko-KR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-</a:t>
            </a:r>
            <a:r>
              <a:rPr lang="ko-KR" altLang="en-US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 관리자</a:t>
            </a:r>
            <a:endParaRPr lang="ko-KR" altLang="en-US" sz="2000" b="1" spc="300">
              <a:solidFill>
                <a:srgbClr val="66bdab"/>
              </a:solidFill>
              <a:latin typeface="Arial"/>
              <a:ea typeface="굴림"/>
              <a:cs typeface="Arial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03846" y="3872965"/>
            <a:ext cx="2117477" cy="1800225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997139" y="3855060"/>
            <a:ext cx="1964455" cy="1800225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41128" y="3888104"/>
            <a:ext cx="2060158" cy="1800225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96000" y="2636920"/>
            <a:ext cx="0" cy="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7005" y="789515"/>
            <a:ext cx="5210674" cy="5694273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7" name="직사각형 46"/>
          <p:cNvSpPr/>
          <p:nvPr/>
        </p:nvSpPr>
        <p:spPr>
          <a:xfrm>
            <a:off x="1874919" y="3910263"/>
            <a:ext cx="3278605" cy="355934"/>
          </a:xfrm>
          <a:prstGeom prst="rect">
            <a:avLst/>
          </a:prstGeom>
          <a:noFill/>
          <a:ln w="28575">
            <a:solidFill>
              <a:srgbClr val="3dbab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1856872" y="4373480"/>
            <a:ext cx="1824790" cy="355934"/>
          </a:xfrm>
          <a:prstGeom prst="rect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5424236" y="782052"/>
            <a:ext cx="391026" cy="3358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2600">
                <a:solidFill>
                  <a:srgbClr val="3dbab0"/>
                </a:solidFill>
              </a:rPr>
              <a:t>1</a:t>
            </a:r>
            <a:endParaRPr lang="en-US" altLang="ko-KR" sz="2600">
              <a:solidFill>
                <a:srgbClr val="3dbab0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426240" y="2817394"/>
            <a:ext cx="391026" cy="3358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2600">
                <a:solidFill>
                  <a:srgbClr val="ff6600"/>
                </a:solidFill>
              </a:rPr>
              <a:t>2</a:t>
            </a:r>
            <a:endParaRPr lang="en-US" altLang="ko-KR" sz="2600">
              <a:solidFill>
                <a:srgbClr val="ff6600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867400" y="764005"/>
            <a:ext cx="6136104" cy="1408698"/>
          </a:xfrm>
          <a:prstGeom prst="rect">
            <a:avLst/>
          </a:prstGeom>
          <a:noFill/>
          <a:ln w="28575">
            <a:solidFill>
              <a:srgbClr val="3dbab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500">
                <a:solidFill>
                  <a:schemeClr val="dk1"/>
                </a:solidFill>
              </a:rPr>
              <a:t>맛집별 사업자번호를 입력받고</a:t>
            </a:r>
            <a:r>
              <a:rPr lang="en-US" altLang="ko-KR" sz="1500">
                <a:solidFill>
                  <a:schemeClr val="dk1"/>
                </a:solidFill>
              </a:rPr>
              <a:t>,</a:t>
            </a:r>
            <a:r>
              <a:rPr lang="ko-KR" altLang="en-US" sz="1500">
                <a:solidFill>
                  <a:schemeClr val="dk1"/>
                </a:solidFill>
              </a:rPr>
              <a:t> </a:t>
            </a:r>
            <a:r>
              <a:rPr lang="en-US" altLang="ko-KR" sz="1500">
                <a:solidFill>
                  <a:schemeClr val="dk1"/>
                </a:solidFill>
              </a:rPr>
              <a:t>DB</a:t>
            </a:r>
            <a:r>
              <a:rPr lang="ko-KR" altLang="en-US" sz="1500">
                <a:solidFill>
                  <a:schemeClr val="dk1"/>
                </a:solidFill>
              </a:rPr>
              <a:t>에 중복 검사를 진행함</a:t>
            </a:r>
            <a:r>
              <a:rPr lang="en-US" altLang="ko-KR" sz="1500">
                <a:solidFill>
                  <a:schemeClr val="dk1"/>
                </a:solidFill>
              </a:rPr>
              <a:t>.</a:t>
            </a:r>
            <a:endParaRPr lang="en-US" altLang="ko-KR" sz="1500">
              <a:solidFill>
                <a:schemeClr val="dk1"/>
              </a:solidFill>
            </a:endParaRPr>
          </a:p>
          <a:p>
            <a:pPr lvl="0">
              <a:defRPr/>
            </a:pPr>
            <a:endParaRPr lang="en-US" altLang="ko-KR" sz="1500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ko-KR" altLang="en-US" sz="1500">
                <a:solidFill>
                  <a:schemeClr val="dk1"/>
                </a:solidFill>
              </a:rPr>
              <a:t>비동기 방식</a:t>
            </a:r>
            <a:r>
              <a:rPr lang="en-US" altLang="ko-KR" sz="1500">
                <a:solidFill>
                  <a:schemeClr val="dk1"/>
                </a:solidFill>
              </a:rPr>
              <a:t> ajax</a:t>
            </a:r>
            <a:r>
              <a:rPr lang="ko-KR" altLang="en-US" sz="1500">
                <a:solidFill>
                  <a:schemeClr val="dk1"/>
                </a:solidFill>
              </a:rPr>
              <a:t>를 이용했으며</a:t>
            </a:r>
            <a:r>
              <a:rPr lang="en-US" altLang="ko-KR" sz="1500">
                <a:solidFill>
                  <a:schemeClr val="dk1"/>
                </a:solidFill>
              </a:rPr>
              <a:t>,</a:t>
            </a:r>
            <a:r>
              <a:rPr lang="ko-KR" altLang="en-US" sz="1500">
                <a:solidFill>
                  <a:schemeClr val="dk1"/>
                </a:solidFill>
              </a:rPr>
              <a:t> </a:t>
            </a:r>
            <a:endParaRPr lang="ko-KR" altLang="en-US" sz="1500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ko-KR" altLang="en-US" sz="1500">
                <a:solidFill>
                  <a:schemeClr val="dk1"/>
                </a:solidFill>
              </a:rPr>
              <a:t>중복일 경우 </a:t>
            </a:r>
            <a:r>
              <a:rPr lang="en-US" altLang="ko-KR" sz="1500">
                <a:solidFill>
                  <a:schemeClr val="dk1"/>
                </a:solidFill>
              </a:rPr>
              <a:t>‘</a:t>
            </a:r>
            <a:r>
              <a:rPr lang="ko-KR" altLang="en-US" sz="1500">
                <a:solidFill>
                  <a:srgbClr val="ff0000"/>
                </a:solidFill>
              </a:rPr>
              <a:t>이미 등록된 매장입니다</a:t>
            </a:r>
            <a:r>
              <a:rPr lang="en-US" altLang="ko-KR" sz="1500">
                <a:solidFill>
                  <a:srgbClr val="ff0000"/>
                </a:solidFill>
              </a:rPr>
              <a:t>.’</a:t>
            </a:r>
            <a:endParaRPr lang="en-US" altLang="ko-KR" sz="1500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ko-KR" altLang="en-US" sz="1500">
                <a:solidFill>
                  <a:schemeClr val="dk1"/>
                </a:solidFill>
              </a:rPr>
              <a:t>아닐 경우 </a:t>
            </a:r>
            <a:r>
              <a:rPr lang="en-US" altLang="ko-KR" sz="1500">
                <a:solidFill>
                  <a:schemeClr val="dk1"/>
                </a:solidFill>
              </a:rPr>
              <a:t>‘</a:t>
            </a:r>
            <a:r>
              <a:rPr lang="ko-KR" altLang="en-US" sz="1500">
                <a:solidFill>
                  <a:srgbClr val="3057b9"/>
                </a:solidFill>
              </a:rPr>
              <a:t>등록이</a:t>
            </a:r>
            <a:r>
              <a:rPr lang="en-US" altLang="ko-KR" sz="1500">
                <a:solidFill>
                  <a:srgbClr val="3057b9"/>
                </a:solidFill>
              </a:rPr>
              <a:t> </a:t>
            </a:r>
            <a:r>
              <a:rPr lang="ko-KR" altLang="en-US" sz="1500">
                <a:solidFill>
                  <a:srgbClr val="3057b9"/>
                </a:solidFill>
              </a:rPr>
              <a:t>가능한 매장입니다</a:t>
            </a:r>
            <a:r>
              <a:rPr lang="en-US" altLang="ko-KR" sz="1500">
                <a:solidFill>
                  <a:srgbClr val="3057b9"/>
                </a:solidFill>
              </a:rPr>
              <a:t>.</a:t>
            </a:r>
            <a:r>
              <a:rPr lang="en-US" altLang="ko-KR" sz="1500">
                <a:solidFill>
                  <a:schemeClr val="dk1"/>
                </a:solidFill>
              </a:rPr>
              <a:t>’</a:t>
            </a:r>
            <a:r>
              <a:rPr lang="ko-KR" altLang="en-US" sz="1500">
                <a:solidFill>
                  <a:schemeClr val="dk1"/>
                </a:solidFill>
              </a:rPr>
              <a:t> 문구 실행</a:t>
            </a:r>
            <a:endParaRPr lang="ko-KR" altLang="en-US" sz="1500">
              <a:solidFill>
                <a:schemeClr val="dk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869404" y="2807368"/>
            <a:ext cx="6106027" cy="927434"/>
          </a:xfrm>
          <a:prstGeom prst="rect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500">
                <a:solidFill>
                  <a:schemeClr val="dk1"/>
                </a:solidFill>
              </a:rPr>
              <a:t>지역 선택의 경우</a:t>
            </a:r>
            <a:endParaRPr lang="ko-KR" altLang="en-US" sz="1500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ko-KR" altLang="en-US" sz="1500">
                <a:solidFill>
                  <a:schemeClr val="dk1"/>
                </a:solidFill>
              </a:rPr>
              <a:t>아래 사진과 동일하게 </a:t>
            </a:r>
            <a:r>
              <a:rPr lang="en-US" altLang="ko-KR" sz="1500" b="1">
                <a:solidFill>
                  <a:schemeClr val="dk1"/>
                </a:solidFill>
              </a:rPr>
              <a:t>&lt;</a:t>
            </a:r>
            <a:r>
              <a:rPr lang="ko-KR" altLang="en-US" sz="1500" b="1">
                <a:solidFill>
                  <a:schemeClr val="dk1"/>
                </a:solidFill>
              </a:rPr>
              <a:t>서울</a:t>
            </a:r>
            <a:r>
              <a:rPr lang="en-US" altLang="ko-KR" sz="1500" b="1">
                <a:solidFill>
                  <a:schemeClr val="dk1"/>
                </a:solidFill>
              </a:rPr>
              <a:t>,</a:t>
            </a:r>
            <a:r>
              <a:rPr lang="ko-KR" altLang="en-US" sz="1500" b="1">
                <a:solidFill>
                  <a:schemeClr val="dk1"/>
                </a:solidFill>
              </a:rPr>
              <a:t> 부산</a:t>
            </a:r>
            <a:r>
              <a:rPr lang="en-US" altLang="ko-KR" sz="1500" b="1">
                <a:solidFill>
                  <a:schemeClr val="dk1"/>
                </a:solidFill>
              </a:rPr>
              <a:t>,</a:t>
            </a:r>
            <a:r>
              <a:rPr lang="ko-KR" altLang="en-US" sz="1500" b="1">
                <a:solidFill>
                  <a:schemeClr val="dk1"/>
                </a:solidFill>
              </a:rPr>
              <a:t> 제주</a:t>
            </a:r>
            <a:r>
              <a:rPr lang="en-US" altLang="ko-KR" sz="1500" b="1">
                <a:solidFill>
                  <a:schemeClr val="dk1"/>
                </a:solidFill>
              </a:rPr>
              <a:t>&gt;</a:t>
            </a:r>
            <a:r>
              <a:rPr lang="ko-KR" altLang="en-US" sz="1500">
                <a:solidFill>
                  <a:schemeClr val="dk1"/>
                </a:solidFill>
              </a:rPr>
              <a:t> 중 선택 항목에 따라 하위 지역 선택 가능하도록 </a:t>
            </a:r>
            <a:r>
              <a:rPr lang="en-US" altLang="ko-KR" sz="1500">
                <a:solidFill>
                  <a:schemeClr val="dk1"/>
                </a:solidFill>
              </a:rPr>
              <a:t>ajax</a:t>
            </a:r>
            <a:r>
              <a:rPr lang="ko-KR" altLang="en-US" sz="1500">
                <a:solidFill>
                  <a:schemeClr val="dk1"/>
                </a:solidFill>
              </a:rPr>
              <a:t> 구현</a:t>
            </a:r>
            <a:endParaRPr lang="ko-KR" altLang="en-US" sz="1500">
              <a:solidFill>
                <a:schemeClr val="dk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365583" y="3882188"/>
            <a:ext cx="391026" cy="3358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2600">
                <a:solidFill>
                  <a:srgbClr val="3dbab0"/>
                </a:solidFill>
              </a:rPr>
              <a:t>1</a:t>
            </a:r>
            <a:endParaRPr lang="en-US" altLang="ko-KR" sz="2600">
              <a:solidFill>
                <a:srgbClr val="3dbab0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377613" y="4343400"/>
            <a:ext cx="391026" cy="3358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2600">
                <a:solidFill>
                  <a:srgbClr val="ff6600"/>
                </a:solidFill>
              </a:rPr>
              <a:t>2</a:t>
            </a:r>
            <a:endParaRPr lang="en-US" altLang="ko-KR" sz="2600">
              <a:solidFill>
                <a:srgbClr val="ff6600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459829" y="6079958"/>
            <a:ext cx="391026" cy="3358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2600">
                <a:solidFill>
                  <a:srgbClr val="3057b9"/>
                </a:solidFill>
              </a:rPr>
              <a:t>3</a:t>
            </a:r>
            <a:endParaRPr lang="en-US" altLang="ko-KR" sz="2600">
              <a:solidFill>
                <a:srgbClr val="3057b9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868903" y="6039853"/>
            <a:ext cx="1824790" cy="355934"/>
          </a:xfrm>
          <a:prstGeom prst="rect">
            <a:avLst/>
          </a:prstGeom>
          <a:noFill/>
          <a:ln w="28575">
            <a:solidFill>
              <a:srgbClr val="3057b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5512467" y="5851358"/>
            <a:ext cx="391026" cy="3358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2600">
                <a:solidFill>
                  <a:srgbClr val="3057b9"/>
                </a:solidFill>
              </a:rPr>
              <a:t>3</a:t>
            </a:r>
            <a:endParaRPr lang="en-US" altLang="ko-KR" sz="2600">
              <a:solidFill>
                <a:srgbClr val="3057b9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5871408" y="5821279"/>
            <a:ext cx="6045869" cy="696829"/>
          </a:xfrm>
          <a:prstGeom prst="rect">
            <a:avLst/>
          </a:prstGeom>
          <a:noFill/>
          <a:ln w="28575">
            <a:solidFill>
              <a:srgbClr val="3057b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500">
                <a:solidFill>
                  <a:schemeClr val="dk1"/>
                </a:solidFill>
              </a:rPr>
              <a:t>이미지의 경우 </a:t>
            </a:r>
            <a:r>
              <a:rPr lang="en-US" altLang="ko-KR" sz="1500">
                <a:solidFill>
                  <a:schemeClr val="dk1"/>
                </a:solidFill>
              </a:rPr>
              <a:t>C</a:t>
            </a:r>
            <a:r>
              <a:rPr lang="ko-KR" altLang="en-US" sz="1500">
                <a:solidFill>
                  <a:schemeClr val="dk1"/>
                </a:solidFill>
              </a:rPr>
              <a:t>드라이브로 폴더 경로를 잡고</a:t>
            </a:r>
            <a:endParaRPr lang="ko-KR" altLang="en-US" sz="1500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en-US" altLang="ko-KR" sz="1500">
                <a:solidFill>
                  <a:schemeClr val="dk1"/>
                </a:solidFill>
              </a:rPr>
              <a:t>Trippin</a:t>
            </a:r>
            <a:r>
              <a:rPr lang="ko-KR" altLang="en-US" sz="1500">
                <a:solidFill>
                  <a:schemeClr val="dk1"/>
                </a:solidFill>
              </a:rPr>
              <a:t>폴더 안에 세부 경로를 기능마다 다르게 설정하여 저장</a:t>
            </a:r>
            <a:endParaRPr lang="ko-KR" altLang="en-US" sz="15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749255"/>
      </p:ext>
    </p:extLst>
  </p:cSld>
  <p:clrMapOvr>
    <a:masterClrMapping/>
  </p:clrMapOvr>
</p:sld>
</file>

<file path=ppt/slides/slide1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0"/>
            <a:ext cx="2030008" cy="617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66bdab"/>
                </a:solidFill>
                <a:latin typeface="Arial"/>
                <a:cs typeface="Arial"/>
              </a:rPr>
              <a:t>Hotple</a:t>
            </a:r>
            <a:endParaRPr lang="en-US" altLang="ko-KR" sz="3500" b="1" spc="300">
              <a:solidFill>
                <a:srgbClr val="66bdab"/>
              </a:solidFill>
              <a:latin typeface="Arial"/>
              <a:cs typeface="Arial"/>
            </a:endParaRPr>
          </a:p>
        </p:txBody>
      </p:sp>
      <p:sp>
        <p:nvSpPr>
          <p:cNvPr id="34" name="TextBox 21"/>
          <p:cNvSpPr txBox="1"/>
          <p:nvPr/>
        </p:nvSpPr>
        <p:spPr>
          <a:xfrm>
            <a:off x="1906507" y="140363"/>
            <a:ext cx="2008449" cy="391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맛집 </a:t>
            </a:r>
            <a:r>
              <a:rPr lang="en-US" altLang="ko-KR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-</a:t>
            </a:r>
            <a:r>
              <a:rPr lang="ko-KR" altLang="en-US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 관리자</a:t>
            </a:r>
            <a:endParaRPr lang="ko-KR" altLang="en-US" sz="2000" b="1" spc="300">
              <a:solidFill>
                <a:srgbClr val="66bdab"/>
              </a:solidFill>
              <a:latin typeface="Arial"/>
              <a:ea typeface="굴림"/>
              <a:cs typeface="Arial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9438" y="637877"/>
            <a:ext cx="5040630" cy="5883035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/>
          <a:srcRect t="84810"/>
          <a:stretch>
            <a:fillRect/>
          </a:stretch>
        </p:blipFill>
        <p:spPr>
          <a:xfrm>
            <a:off x="6851310" y="4645908"/>
            <a:ext cx="5040630" cy="804524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5"/>
          <a:srcRect t="76240"/>
          <a:stretch>
            <a:fillRect/>
          </a:stretch>
        </p:blipFill>
        <p:spPr>
          <a:xfrm>
            <a:off x="6843788" y="5462586"/>
            <a:ext cx="5040630" cy="1196382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7" name="직사각형 46"/>
          <p:cNvSpPr/>
          <p:nvPr/>
        </p:nvSpPr>
        <p:spPr>
          <a:xfrm>
            <a:off x="1846845" y="3429000"/>
            <a:ext cx="3228472" cy="999622"/>
          </a:xfrm>
          <a:prstGeom prst="rect">
            <a:avLst/>
          </a:prstGeom>
          <a:solidFill>
            <a:schemeClr val="lt1"/>
          </a:solidFill>
          <a:ln w="28575">
            <a:solidFill>
              <a:srgbClr val="3dbab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&lt;</a:t>
            </a:r>
            <a:r>
              <a:rPr lang="ko-KR" altLang="en-US" sz="1500" b="1">
                <a:solidFill>
                  <a:schemeClr val="dk1"/>
                </a:solidFill>
              </a:rPr>
              <a:t>주소</a:t>
            </a:r>
            <a:r>
              <a:rPr lang="en-US" altLang="ko-KR" sz="1500" b="1">
                <a:solidFill>
                  <a:schemeClr val="dk1"/>
                </a:solidFill>
              </a:rPr>
              <a:t>&gt; </a:t>
            </a:r>
            <a:endParaRPr lang="en-US" altLang="ko-KR" sz="1500" b="1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ko-KR" altLang="en-US" sz="1500">
                <a:solidFill>
                  <a:schemeClr val="dk1"/>
                </a:solidFill>
              </a:rPr>
              <a:t>지도 </a:t>
            </a:r>
            <a:r>
              <a:rPr lang="en-US" altLang="ko-KR" sz="1500">
                <a:solidFill>
                  <a:schemeClr val="dk1"/>
                </a:solidFill>
              </a:rPr>
              <a:t>API</a:t>
            </a:r>
            <a:r>
              <a:rPr lang="ko-KR" altLang="en-US" sz="1500">
                <a:solidFill>
                  <a:schemeClr val="dk1"/>
                </a:solidFill>
              </a:rPr>
              <a:t>를 활용하여 지도 상 해당 주소를 표시하고 매장명으로 마크가 보이도록 실행</a:t>
            </a:r>
            <a:endParaRPr lang="ko-KR" altLang="en-US" sz="1500">
              <a:solidFill>
                <a:schemeClr val="dk1"/>
              </a:solidFill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849410" y="110289"/>
            <a:ext cx="5040630" cy="4550527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8" name="직사각형 47"/>
          <p:cNvSpPr/>
          <p:nvPr/>
        </p:nvSpPr>
        <p:spPr>
          <a:xfrm>
            <a:off x="4766510" y="1455820"/>
            <a:ext cx="3238499" cy="1781674"/>
          </a:xfrm>
          <a:prstGeom prst="rect">
            <a:avLst/>
          </a:prstGeom>
          <a:solidFill>
            <a:schemeClr val="lt1"/>
          </a:solidFill>
          <a:ln w="28575">
            <a:solidFill>
              <a:srgbClr val="3dbab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&lt;</a:t>
            </a:r>
            <a:r>
              <a:rPr lang="ko-KR" altLang="en-US" sz="1500" b="1">
                <a:solidFill>
                  <a:schemeClr val="dk1"/>
                </a:solidFill>
              </a:rPr>
              <a:t>이용 시간</a:t>
            </a:r>
            <a:r>
              <a:rPr lang="en-US" altLang="ko-KR" sz="1500" b="1">
                <a:solidFill>
                  <a:schemeClr val="dk1"/>
                </a:solidFill>
              </a:rPr>
              <a:t>&gt;</a:t>
            </a:r>
            <a:endParaRPr lang="en-US" altLang="ko-KR" sz="1500">
              <a:solidFill>
                <a:schemeClr val="dk1"/>
              </a:solidFill>
            </a:endParaRPr>
          </a:p>
          <a:p>
            <a:pPr marL="257040" lvl="0" indent="-257040">
              <a:buFont typeface="Arial"/>
              <a:buChar char="•"/>
              <a:defRPr/>
            </a:pPr>
            <a:r>
              <a:rPr lang="en-US" altLang="ko-KR" sz="1500">
                <a:solidFill>
                  <a:schemeClr val="dk1"/>
                </a:solidFill>
              </a:rPr>
              <a:t>+</a:t>
            </a:r>
            <a:r>
              <a:rPr lang="ko-KR" altLang="en-US" sz="1500">
                <a:solidFill>
                  <a:schemeClr val="dk1"/>
                </a:solidFill>
              </a:rPr>
              <a:t> 버튼을 이용하여 요일별로 시간 구간을 </a:t>
            </a:r>
            <a:r>
              <a:rPr lang="en-US" altLang="ko-KR" sz="1500">
                <a:solidFill>
                  <a:schemeClr val="dk1"/>
                </a:solidFill>
              </a:rPr>
              <a:t>5</a:t>
            </a:r>
            <a:r>
              <a:rPr lang="ko-KR" altLang="en-US" sz="1500">
                <a:solidFill>
                  <a:schemeClr val="dk1"/>
                </a:solidFill>
              </a:rPr>
              <a:t>개까지 입력 가능하도록 구현</a:t>
            </a:r>
            <a:endParaRPr lang="ko-KR" altLang="en-US" sz="1500">
              <a:solidFill>
                <a:schemeClr val="dk1"/>
              </a:solidFill>
            </a:endParaRPr>
          </a:p>
          <a:p>
            <a:pPr marL="257040" lvl="0" indent="-257040">
              <a:buFont typeface="Arial"/>
              <a:buChar char="•"/>
              <a:defRPr/>
            </a:pPr>
            <a:r>
              <a:rPr lang="ko-KR" altLang="en-US" sz="1500">
                <a:solidFill>
                  <a:schemeClr val="dk1"/>
                </a:solidFill>
              </a:rPr>
              <a:t>휴무여부 체크 시 입력된 시간의 </a:t>
            </a:r>
            <a:r>
              <a:rPr lang="en-US" altLang="ko-KR" sz="1500">
                <a:solidFill>
                  <a:schemeClr val="dk1"/>
                </a:solidFill>
              </a:rPr>
              <a:t>input</a:t>
            </a:r>
            <a:r>
              <a:rPr lang="ko-KR" altLang="en-US" sz="1500">
                <a:solidFill>
                  <a:schemeClr val="dk1"/>
                </a:solidFill>
              </a:rPr>
              <a:t> 태그는 모두</a:t>
            </a:r>
            <a:r>
              <a:rPr lang="en-US" altLang="ko-KR" sz="1500">
                <a:solidFill>
                  <a:schemeClr val="dk1"/>
                </a:solidFill>
              </a:rPr>
              <a:t> disabled</a:t>
            </a:r>
            <a:r>
              <a:rPr lang="ko-KR" altLang="en-US" sz="1500">
                <a:solidFill>
                  <a:schemeClr val="dk1"/>
                </a:solidFill>
              </a:rPr>
              <a:t> 처리 </a:t>
            </a:r>
            <a:endParaRPr lang="ko-KR" altLang="en-US" sz="15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496523"/>
      </p:ext>
    </p:extLst>
  </p:cSld>
  <p:clrMapOvr>
    <a:masterClrMapping/>
  </p:clrMapOvr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0"/>
            <a:ext cx="2030008" cy="617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66bdab"/>
                </a:solidFill>
                <a:latin typeface="Arial"/>
                <a:cs typeface="Arial"/>
              </a:rPr>
              <a:t>Hotple</a:t>
            </a:r>
            <a:endParaRPr lang="en-US" altLang="ko-KR" sz="3500" b="1" spc="300">
              <a:solidFill>
                <a:srgbClr val="66bdab"/>
              </a:solidFill>
              <a:latin typeface="Arial"/>
              <a:cs typeface="Arial"/>
            </a:endParaRPr>
          </a:p>
        </p:txBody>
      </p:sp>
      <p:sp>
        <p:nvSpPr>
          <p:cNvPr id="34" name="TextBox 21"/>
          <p:cNvSpPr txBox="1"/>
          <p:nvPr/>
        </p:nvSpPr>
        <p:spPr>
          <a:xfrm>
            <a:off x="1906507" y="140363"/>
            <a:ext cx="2008449" cy="391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맛집 </a:t>
            </a:r>
            <a:r>
              <a:rPr lang="en-US" altLang="ko-KR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-</a:t>
            </a:r>
            <a:r>
              <a:rPr lang="ko-KR" altLang="en-US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 관리자</a:t>
            </a:r>
            <a:endParaRPr lang="ko-KR" altLang="en-US" sz="2000" b="1" spc="300">
              <a:solidFill>
                <a:srgbClr val="66bdab"/>
              </a:solidFill>
              <a:latin typeface="Arial"/>
              <a:ea typeface="굴림"/>
              <a:cs typeface="Arial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8640" y="738906"/>
            <a:ext cx="7102455" cy="5380186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38" name="직사각형 37"/>
          <p:cNvSpPr/>
          <p:nvPr/>
        </p:nvSpPr>
        <p:spPr>
          <a:xfrm>
            <a:off x="280736" y="2957763"/>
            <a:ext cx="6978316" cy="355934"/>
          </a:xfrm>
          <a:prstGeom prst="rect">
            <a:avLst/>
          </a:prstGeom>
          <a:noFill/>
          <a:ln w="28575">
            <a:solidFill>
              <a:srgbClr val="3dbab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7401424" y="5158539"/>
            <a:ext cx="4790574" cy="97756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500">
                <a:solidFill>
                  <a:schemeClr val="dk1"/>
                </a:solidFill>
              </a:rPr>
              <a:t>입력한 매장이 등록되었으며</a:t>
            </a:r>
            <a:r>
              <a:rPr lang="en-US" altLang="ko-KR" sz="1500">
                <a:solidFill>
                  <a:schemeClr val="dk1"/>
                </a:solidFill>
              </a:rPr>
              <a:t>,</a:t>
            </a:r>
            <a:r>
              <a:rPr lang="ko-KR" altLang="en-US" sz="1500">
                <a:solidFill>
                  <a:schemeClr val="dk1"/>
                </a:solidFill>
              </a:rPr>
              <a:t> 가장 최신으로 보여짐</a:t>
            </a:r>
            <a:r>
              <a:rPr lang="en-US" altLang="ko-KR" sz="1500">
                <a:solidFill>
                  <a:schemeClr val="dk1"/>
                </a:solidFill>
              </a:rPr>
              <a:t>.</a:t>
            </a:r>
            <a:endParaRPr lang="en-US" altLang="ko-KR" sz="1500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ko-KR" altLang="en-US" sz="1500">
                <a:solidFill>
                  <a:schemeClr val="dk1"/>
                </a:solidFill>
              </a:rPr>
              <a:t>클릭 시 세부 창으로 이동</a:t>
            </a:r>
            <a:endParaRPr lang="ko-KR" altLang="en-US" sz="1500">
              <a:solidFill>
                <a:schemeClr val="dk1"/>
              </a:solidFill>
            </a:endParaRPr>
          </a:p>
          <a:p>
            <a:pPr lvl="0">
              <a:defRPr/>
            </a:pPr>
            <a:endParaRPr lang="ko-KR" altLang="en-US" sz="1500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en-US" altLang="ko-KR" sz="1000">
                <a:solidFill>
                  <a:schemeClr val="dk1"/>
                </a:solidFill>
              </a:rPr>
              <a:t>*</a:t>
            </a:r>
            <a:r>
              <a:rPr lang="ko-KR" altLang="en-US" sz="1000">
                <a:solidFill>
                  <a:schemeClr val="dk1"/>
                </a:solidFill>
              </a:rPr>
              <a:t> 다음 장에서 상세화면 확인 가능</a:t>
            </a:r>
            <a:endParaRPr lang="ko-KR" altLang="en-US" sz="10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733311"/>
      </p:ext>
    </p:extLst>
  </p:cSld>
  <p:clrMapOvr>
    <a:masterClrMapping/>
  </p:clrMapOvr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0"/>
            <a:ext cx="2030008" cy="617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66bdab"/>
                </a:solidFill>
                <a:latin typeface="Arial"/>
                <a:cs typeface="Arial"/>
              </a:rPr>
              <a:t>Hotple</a:t>
            </a:r>
            <a:endParaRPr lang="en-US" altLang="ko-KR" sz="3500" b="1" spc="300">
              <a:solidFill>
                <a:srgbClr val="66bdab"/>
              </a:solidFill>
              <a:latin typeface="Arial"/>
              <a:cs typeface="Arial"/>
            </a:endParaRPr>
          </a:p>
        </p:txBody>
      </p:sp>
      <p:sp>
        <p:nvSpPr>
          <p:cNvPr id="34" name="TextBox 21"/>
          <p:cNvSpPr txBox="1"/>
          <p:nvPr/>
        </p:nvSpPr>
        <p:spPr>
          <a:xfrm>
            <a:off x="1906507" y="140363"/>
            <a:ext cx="2008449" cy="391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맛집 </a:t>
            </a:r>
            <a:r>
              <a:rPr lang="en-US" altLang="ko-KR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-</a:t>
            </a:r>
            <a:r>
              <a:rPr lang="ko-KR" altLang="en-US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 관리자</a:t>
            </a:r>
            <a:endParaRPr lang="ko-KR" altLang="en-US" sz="2000" b="1" spc="300">
              <a:solidFill>
                <a:srgbClr val="66bdab"/>
              </a:solidFill>
              <a:latin typeface="Arial"/>
              <a:ea typeface="굴림"/>
              <a:cs typeface="Arial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328" y="569760"/>
            <a:ext cx="3998474" cy="6137844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23106" y="477675"/>
            <a:ext cx="1872894" cy="1765592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0" y="496322"/>
            <a:ext cx="1857524" cy="1745625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264332" y="2365515"/>
            <a:ext cx="3398003" cy="4362142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6"/>
          <a:srcRect b="34510"/>
          <a:stretch>
            <a:fillRect/>
          </a:stretch>
        </p:blipFill>
        <p:spPr>
          <a:xfrm>
            <a:off x="8536669" y="3873181"/>
            <a:ext cx="3545041" cy="2854476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5" name="직사각형 44"/>
          <p:cNvSpPr/>
          <p:nvPr/>
        </p:nvSpPr>
        <p:spPr>
          <a:xfrm>
            <a:off x="8023057" y="551446"/>
            <a:ext cx="3228472" cy="999622"/>
          </a:xfrm>
          <a:prstGeom prst="rect">
            <a:avLst/>
          </a:prstGeom>
          <a:solidFill>
            <a:schemeClr val="lt1"/>
          </a:solidFill>
          <a:ln w="28575">
            <a:solidFill>
              <a:srgbClr val="3dbab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&lt;</a:t>
            </a:r>
            <a:r>
              <a:rPr lang="ko-KR" altLang="en-US" sz="1500" b="1">
                <a:solidFill>
                  <a:schemeClr val="dk1"/>
                </a:solidFill>
              </a:rPr>
              <a:t>이미지</a:t>
            </a:r>
            <a:r>
              <a:rPr lang="en-US" altLang="ko-KR" sz="1500" b="1">
                <a:solidFill>
                  <a:schemeClr val="dk1"/>
                </a:solidFill>
              </a:rPr>
              <a:t>&gt; </a:t>
            </a:r>
            <a:endParaRPr lang="en-US" altLang="ko-KR" sz="1500" b="1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ko-KR" altLang="en-US" sz="1500">
                <a:solidFill>
                  <a:schemeClr val="dk1"/>
                </a:solidFill>
              </a:rPr>
              <a:t>양 옆의 화살표 버튼을 통해 등록된 이미지를 전부 확인할 수 있음</a:t>
            </a:r>
            <a:endParaRPr lang="ko-KR" altLang="en-US" sz="1500">
              <a:solidFill>
                <a:schemeClr val="dk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8552451" y="1826794"/>
            <a:ext cx="3459076" cy="1109911"/>
          </a:xfrm>
          <a:prstGeom prst="rect">
            <a:avLst/>
          </a:prstGeom>
          <a:solidFill>
            <a:schemeClr val="lt1"/>
          </a:solidFill>
          <a:ln w="28575">
            <a:solidFill>
              <a:srgbClr val="3dbab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&lt;</a:t>
            </a:r>
            <a:r>
              <a:rPr lang="ko-KR" altLang="en-US" sz="1500" b="1">
                <a:solidFill>
                  <a:schemeClr val="dk1"/>
                </a:solidFill>
              </a:rPr>
              <a:t>이용시간</a:t>
            </a:r>
            <a:r>
              <a:rPr lang="en-US" altLang="ko-KR" sz="1500" b="1">
                <a:solidFill>
                  <a:schemeClr val="dk1"/>
                </a:solidFill>
              </a:rPr>
              <a:t>&gt; </a:t>
            </a:r>
            <a:endParaRPr lang="en-US" altLang="ko-KR" sz="1500" b="1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ko-KR" altLang="en-US" sz="1500">
                <a:solidFill>
                  <a:schemeClr val="dk1"/>
                </a:solidFill>
              </a:rPr>
              <a:t>당일의 이용시간이 상단에 표시되며</a:t>
            </a:r>
            <a:r>
              <a:rPr lang="en-US" altLang="ko-KR" sz="1500">
                <a:solidFill>
                  <a:schemeClr val="dk1"/>
                </a:solidFill>
              </a:rPr>
              <a:t>,</a:t>
            </a:r>
            <a:r>
              <a:rPr lang="ko-KR" altLang="en-US" sz="1500">
                <a:solidFill>
                  <a:schemeClr val="dk1"/>
                </a:solidFill>
              </a:rPr>
              <a:t> 해당 시간 클릭 시 일주일의 영업시간 확인 가능</a:t>
            </a:r>
            <a:endParaRPr lang="ko-KR" altLang="en-US" sz="1500">
              <a:solidFill>
                <a:schemeClr val="dk1"/>
              </a:solidFill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536362" y="2766002"/>
            <a:ext cx="1539373" cy="662997"/>
          </a:xfrm>
          <a:prstGeom prst="rect">
            <a:avLst/>
          </a:prstGeom>
          <a:ln>
            <a:solidFill>
              <a:schemeClr val="dk1"/>
            </a:solidFill>
          </a:ln>
        </p:spPr>
      </p:pic>
      <p:cxnSp>
        <p:nvCxnSpPr>
          <p:cNvPr id="48" name="화살표 47"/>
          <p:cNvCxnSpPr>
            <a:stCxn id="47" idx="2"/>
            <a:endCxn id="44" idx="0"/>
          </p:cNvCxnSpPr>
          <p:nvPr/>
        </p:nvCxnSpPr>
        <p:spPr>
          <a:xfrm rot="16200000" flipH="1">
            <a:off x="10085528" y="3649520"/>
            <a:ext cx="444181" cy="3141"/>
          </a:xfrm>
          <a:prstGeom prst="straightConnector1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733976"/>
      </p:ext>
    </p:extLst>
  </p:cSld>
  <p:clrMapOvr>
    <a:masterClrMapping/>
  </p:clrMapOvr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0"/>
            <a:ext cx="1702266" cy="617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66bdab"/>
                </a:solidFill>
                <a:latin typeface="Arial"/>
                <a:cs typeface="Arial"/>
              </a:rPr>
              <a:t>Menu</a:t>
            </a:r>
            <a:endParaRPr lang="en-US" altLang="ko-KR" sz="3500" b="1" spc="300">
              <a:solidFill>
                <a:srgbClr val="66bdab"/>
              </a:solidFill>
              <a:latin typeface="Arial"/>
              <a:cs typeface="Arial"/>
            </a:endParaRPr>
          </a:p>
        </p:txBody>
      </p:sp>
      <p:sp>
        <p:nvSpPr>
          <p:cNvPr id="34" name="TextBox 21"/>
          <p:cNvSpPr txBox="1"/>
          <p:nvPr/>
        </p:nvSpPr>
        <p:spPr>
          <a:xfrm>
            <a:off x="1537797" y="130121"/>
            <a:ext cx="1752401" cy="391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맛집 </a:t>
            </a:r>
            <a:r>
              <a:rPr lang="en-US" altLang="ko-KR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-</a:t>
            </a:r>
            <a:r>
              <a:rPr lang="ko-KR" altLang="en-US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 메뉴</a:t>
            </a:r>
            <a:endParaRPr lang="ko-KR" altLang="en-US" sz="2000" b="1" spc="300">
              <a:solidFill>
                <a:srgbClr val="66bdab"/>
              </a:solidFill>
              <a:latin typeface="Arial"/>
              <a:ea typeface="굴림"/>
              <a:cs typeface="Arial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19615" y="145922"/>
            <a:ext cx="3352769" cy="1033329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0213" y="657102"/>
            <a:ext cx="4191363" cy="510584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37" name="직사각형 36"/>
          <p:cNvSpPr/>
          <p:nvPr/>
        </p:nvSpPr>
        <p:spPr>
          <a:xfrm>
            <a:off x="7812504" y="150393"/>
            <a:ext cx="4320540" cy="999622"/>
          </a:xfrm>
          <a:prstGeom prst="rect">
            <a:avLst/>
          </a:prstGeom>
          <a:solidFill>
            <a:schemeClr val="lt1"/>
          </a:solidFill>
          <a:ln w="28575">
            <a:solidFill>
              <a:srgbClr val="3dbab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&lt;</a:t>
            </a:r>
            <a:r>
              <a:rPr lang="ko-KR" altLang="en-US" sz="1500" b="1">
                <a:solidFill>
                  <a:schemeClr val="dk1"/>
                </a:solidFill>
              </a:rPr>
              <a:t>메뉴 등록</a:t>
            </a:r>
            <a:r>
              <a:rPr lang="en-US" altLang="ko-KR" sz="1500" b="1">
                <a:solidFill>
                  <a:schemeClr val="dk1"/>
                </a:solidFill>
              </a:rPr>
              <a:t>&gt; </a:t>
            </a:r>
            <a:endParaRPr lang="en-US" altLang="ko-KR" sz="1500" b="1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ko-KR" altLang="en-US" sz="1500">
                <a:solidFill>
                  <a:schemeClr val="dk1"/>
                </a:solidFill>
              </a:rPr>
              <a:t>맛집 등록 후 </a:t>
            </a:r>
            <a:r>
              <a:rPr lang="en-US" altLang="ko-KR" sz="1500">
                <a:solidFill>
                  <a:schemeClr val="dk1"/>
                </a:solidFill>
              </a:rPr>
              <a:t>&lt;</a:t>
            </a:r>
            <a:r>
              <a:rPr lang="ko-KR" altLang="en-US" sz="1500">
                <a:solidFill>
                  <a:schemeClr val="dk1"/>
                </a:solidFill>
              </a:rPr>
              <a:t>확인</a:t>
            </a:r>
            <a:r>
              <a:rPr lang="en-US" altLang="ko-KR" sz="1500">
                <a:solidFill>
                  <a:schemeClr val="dk1"/>
                </a:solidFill>
              </a:rPr>
              <a:t>&gt;</a:t>
            </a:r>
            <a:r>
              <a:rPr lang="ko-KR" altLang="en-US" sz="1500">
                <a:solidFill>
                  <a:schemeClr val="dk1"/>
                </a:solidFill>
              </a:rPr>
              <a:t> 버튼을 통해 이동하거나</a:t>
            </a:r>
            <a:r>
              <a:rPr lang="en-US" altLang="ko-KR" sz="1500">
                <a:solidFill>
                  <a:schemeClr val="dk1"/>
                </a:solidFill>
              </a:rPr>
              <a:t>,</a:t>
            </a:r>
            <a:r>
              <a:rPr lang="ko-KR" altLang="en-US" sz="1500">
                <a:solidFill>
                  <a:schemeClr val="dk1"/>
                </a:solidFill>
              </a:rPr>
              <a:t> 상세 화면에서 </a:t>
            </a:r>
            <a:r>
              <a:rPr lang="en-US" altLang="ko-KR" sz="1500">
                <a:solidFill>
                  <a:schemeClr val="dk1"/>
                </a:solidFill>
              </a:rPr>
              <a:t>&lt;</a:t>
            </a:r>
            <a:r>
              <a:rPr lang="ko-KR" altLang="en-US" sz="1500">
                <a:solidFill>
                  <a:schemeClr val="dk1"/>
                </a:solidFill>
              </a:rPr>
              <a:t>메뉴 수정</a:t>
            </a:r>
            <a:r>
              <a:rPr lang="en-US" altLang="ko-KR" sz="1500">
                <a:solidFill>
                  <a:schemeClr val="dk1"/>
                </a:solidFill>
              </a:rPr>
              <a:t>&gt;</a:t>
            </a:r>
            <a:r>
              <a:rPr lang="ko-KR" altLang="en-US" sz="1500">
                <a:solidFill>
                  <a:schemeClr val="dk1"/>
                </a:solidFill>
              </a:rPr>
              <a:t>을 통해 이동 가능</a:t>
            </a:r>
            <a:endParaRPr lang="ko-KR" altLang="en-US" sz="1500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en-US" altLang="ko-KR" sz="1000">
                <a:solidFill>
                  <a:schemeClr val="dk1"/>
                </a:solidFill>
              </a:rPr>
              <a:t>*</a:t>
            </a:r>
            <a:r>
              <a:rPr lang="ko-KR" altLang="en-US" sz="1000">
                <a:solidFill>
                  <a:schemeClr val="dk1"/>
                </a:solidFill>
              </a:rPr>
              <a:t> 메뉴 수정 버튼의 경우 별도의 메뉴 수정 폼으로 이동하나 기능은 동일</a:t>
            </a:r>
            <a:endParaRPr lang="ko-KR" altLang="en-US" sz="1000">
              <a:solidFill>
                <a:schemeClr val="dk1"/>
              </a:solidFill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03668" y="1404482"/>
            <a:ext cx="4692295" cy="4215506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5"/>
          <a:srcRect b="8490"/>
          <a:stretch>
            <a:fillRect/>
          </a:stretch>
        </p:blipFill>
        <p:spPr>
          <a:xfrm>
            <a:off x="5023184" y="1668820"/>
            <a:ext cx="4899794" cy="2918777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0" name="직사각형 39"/>
          <p:cNvSpPr/>
          <p:nvPr/>
        </p:nvSpPr>
        <p:spPr>
          <a:xfrm>
            <a:off x="4896853" y="1295399"/>
            <a:ext cx="5664867" cy="728912"/>
          </a:xfrm>
          <a:prstGeom prst="rect">
            <a:avLst/>
          </a:prstGeom>
          <a:solidFill>
            <a:schemeClr val="lt1"/>
          </a:solidFill>
          <a:ln w="28575">
            <a:solidFill>
              <a:srgbClr val="3dbab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&lt;</a:t>
            </a:r>
            <a:r>
              <a:rPr lang="ko-KR" altLang="en-US" sz="1500" b="1">
                <a:solidFill>
                  <a:schemeClr val="dk1"/>
                </a:solidFill>
              </a:rPr>
              <a:t>메뉴 추가하기</a:t>
            </a:r>
            <a:r>
              <a:rPr lang="en-US" altLang="ko-KR" sz="1500" b="1">
                <a:solidFill>
                  <a:schemeClr val="dk1"/>
                </a:solidFill>
              </a:rPr>
              <a:t>&gt; </a:t>
            </a:r>
            <a:endParaRPr lang="en-US" altLang="ko-KR" sz="1500" b="1">
              <a:solidFill>
                <a:schemeClr val="dk1"/>
              </a:solidFill>
            </a:endParaRPr>
          </a:p>
          <a:p>
            <a:pPr marL="214200" lvl="0" indent="-214200">
              <a:buFont typeface="Arial"/>
              <a:buChar char="•"/>
              <a:defRPr/>
            </a:pPr>
            <a:r>
              <a:rPr lang="ko-KR" altLang="en-US" sz="1500">
                <a:solidFill>
                  <a:schemeClr val="dk1"/>
                </a:solidFill>
              </a:rPr>
              <a:t>버튼 클릭 시 하단에 같은 폼이 생성되며</a:t>
            </a:r>
            <a:r>
              <a:rPr lang="en-US" altLang="ko-KR" sz="1500">
                <a:solidFill>
                  <a:schemeClr val="dk1"/>
                </a:solidFill>
              </a:rPr>
              <a:t>,</a:t>
            </a:r>
            <a:r>
              <a:rPr lang="ko-KR" altLang="en-US" sz="1500">
                <a:solidFill>
                  <a:schemeClr val="dk1"/>
                </a:solidFill>
              </a:rPr>
              <a:t> 총 </a:t>
            </a:r>
            <a:r>
              <a:rPr lang="en-US" altLang="ko-KR" sz="1500">
                <a:solidFill>
                  <a:schemeClr val="dk1"/>
                </a:solidFill>
              </a:rPr>
              <a:t>5</a:t>
            </a:r>
            <a:r>
              <a:rPr lang="ko-KR" altLang="en-US" sz="1500">
                <a:solidFill>
                  <a:schemeClr val="dk1"/>
                </a:solidFill>
              </a:rPr>
              <a:t>개까지 가능</a:t>
            </a:r>
            <a:endParaRPr lang="ko-KR" altLang="en-US" sz="1500">
              <a:solidFill>
                <a:schemeClr val="dk1"/>
              </a:solidFill>
            </a:endParaRPr>
          </a:p>
          <a:p>
            <a:pPr marL="214200" lvl="0" indent="-214200">
              <a:buFont typeface="Arial"/>
              <a:buChar char="•"/>
              <a:defRPr/>
            </a:pPr>
            <a:r>
              <a:rPr lang="ko-KR" altLang="en-US" sz="1500">
                <a:solidFill>
                  <a:schemeClr val="dk1"/>
                </a:solidFill>
              </a:rPr>
              <a:t>아래의 </a:t>
            </a:r>
            <a:r>
              <a:rPr lang="en-US" altLang="ko-KR" sz="1500">
                <a:solidFill>
                  <a:schemeClr val="dk1"/>
                </a:solidFill>
              </a:rPr>
              <a:t>X</a:t>
            </a:r>
            <a:r>
              <a:rPr lang="ko-KR" altLang="en-US" sz="1500">
                <a:solidFill>
                  <a:schemeClr val="dk1"/>
                </a:solidFill>
              </a:rPr>
              <a:t> 버튼으로 폼을 삭제할 수도 있음</a:t>
            </a:r>
            <a:endParaRPr lang="ko-KR" altLang="en-US" sz="1500">
              <a:solidFill>
                <a:schemeClr val="dk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07331" y="2930693"/>
            <a:ext cx="852235" cy="357938"/>
          </a:xfrm>
          <a:prstGeom prst="rect">
            <a:avLst/>
          </a:prstGeom>
          <a:noFill/>
          <a:ln w="28575">
            <a:solidFill>
              <a:srgbClr val="3dbab0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ko-KR" altLang="en-US" sz="1500">
              <a:solidFill>
                <a:schemeClr val="dk1"/>
              </a:solidFill>
            </a:endParaRPr>
          </a:p>
        </p:txBody>
      </p:sp>
      <p:cxnSp>
        <p:nvCxnSpPr>
          <p:cNvPr id="43" name="화살표 42"/>
          <p:cNvCxnSpPr>
            <a:stCxn id="42" idx="3"/>
            <a:endCxn id="39" idx="1"/>
          </p:cNvCxnSpPr>
          <p:nvPr/>
        </p:nvCxnSpPr>
        <p:spPr>
          <a:xfrm>
            <a:off x="1359566" y="3109662"/>
            <a:ext cx="3663617" cy="18547"/>
          </a:xfrm>
          <a:prstGeom prst="straightConnector1">
            <a:avLst/>
          </a:prstGeom>
          <a:ln w="28575">
            <a:solidFill>
              <a:srgbClr val="3dbab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6"/>
          <a:srcRect b="14110"/>
          <a:stretch>
            <a:fillRect/>
          </a:stretch>
        </p:blipFill>
        <p:spPr>
          <a:xfrm>
            <a:off x="8109749" y="3324954"/>
            <a:ext cx="3901778" cy="3416511"/>
          </a:xfrm>
          <a:prstGeom prst="rect">
            <a:avLst/>
          </a:prstGeom>
          <a:ln w="38100">
            <a:solidFill>
              <a:srgbClr val="54c6bf"/>
            </a:solidFill>
          </a:ln>
        </p:spPr>
      </p:pic>
      <p:sp>
        <p:nvSpPr>
          <p:cNvPr id="45" name="직사각형 44"/>
          <p:cNvSpPr/>
          <p:nvPr/>
        </p:nvSpPr>
        <p:spPr>
          <a:xfrm>
            <a:off x="2630406" y="5937583"/>
            <a:ext cx="5464340" cy="799095"/>
          </a:xfrm>
          <a:prstGeom prst="rect">
            <a:avLst/>
          </a:prstGeom>
          <a:solidFill>
            <a:schemeClr val="lt1"/>
          </a:solidFill>
          <a:ln w="28575">
            <a:solidFill>
              <a:srgbClr val="3dbab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&lt;</a:t>
            </a:r>
            <a:r>
              <a:rPr lang="ko-KR" altLang="en-US" sz="1500" b="1">
                <a:solidFill>
                  <a:schemeClr val="dk1"/>
                </a:solidFill>
              </a:rPr>
              <a:t>메뉴 등록완료</a:t>
            </a:r>
            <a:r>
              <a:rPr lang="en-US" altLang="ko-KR" sz="1500" b="1">
                <a:solidFill>
                  <a:schemeClr val="dk1"/>
                </a:solidFill>
              </a:rPr>
              <a:t>&gt; </a:t>
            </a:r>
            <a:endParaRPr lang="en-US" altLang="ko-KR" sz="1500" b="1">
              <a:solidFill>
                <a:schemeClr val="dk1"/>
              </a:solidFill>
            </a:endParaRPr>
          </a:p>
          <a:p>
            <a:pPr marL="0" lvl="0" indent="0">
              <a:buNone/>
              <a:defRPr/>
            </a:pPr>
            <a:r>
              <a:rPr lang="ko-KR" altLang="en-US" sz="1500">
                <a:solidFill>
                  <a:schemeClr val="dk1"/>
                </a:solidFill>
              </a:rPr>
              <a:t>등록이 완료된 경우 맛집 상세 페이지의 한 줄 소개 아래에서</a:t>
            </a:r>
            <a:endParaRPr lang="ko-KR" altLang="en-US" sz="1500">
              <a:solidFill>
                <a:schemeClr val="dk1"/>
              </a:solidFill>
            </a:endParaRPr>
          </a:p>
          <a:p>
            <a:pPr marL="0" lvl="0" indent="0">
              <a:buNone/>
              <a:defRPr/>
            </a:pPr>
            <a:r>
              <a:rPr lang="ko-KR" altLang="en-US" sz="1500">
                <a:solidFill>
                  <a:schemeClr val="dk1"/>
                </a:solidFill>
              </a:rPr>
              <a:t>메뉴 목록 확인 가능</a:t>
            </a:r>
            <a:endParaRPr lang="ko-KR" altLang="en-US" sz="1500">
              <a:solidFill>
                <a:schemeClr val="dk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995863" y="797093"/>
            <a:ext cx="431130" cy="187490"/>
          </a:xfrm>
          <a:prstGeom prst="rect">
            <a:avLst/>
          </a:prstGeom>
          <a:noFill/>
          <a:ln w="28575">
            <a:solidFill>
              <a:srgbClr val="3dbab0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ko-KR" altLang="en-US" sz="15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570917"/>
      </p:ext>
    </p:extLst>
  </p:cSld>
  <p:clrMapOvr>
    <a:masterClrMapping/>
  </p:clrMapOvr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0213" y="657102"/>
            <a:ext cx="4191363" cy="510584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0" y="0"/>
            <a:ext cx="1097991" cy="617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66bdab"/>
                </a:solidFill>
                <a:latin typeface="Arial"/>
                <a:cs typeface="Arial"/>
              </a:rPr>
              <a:t>Tip</a:t>
            </a:r>
            <a:endParaRPr lang="en-US" altLang="ko-KR" sz="3500" b="1" spc="300">
              <a:solidFill>
                <a:srgbClr val="66bdab"/>
              </a:solidFill>
              <a:latin typeface="Arial"/>
              <a:cs typeface="Arial"/>
            </a:endParaRPr>
          </a:p>
        </p:txBody>
      </p:sp>
      <p:sp>
        <p:nvSpPr>
          <p:cNvPr id="34" name="TextBox 21"/>
          <p:cNvSpPr txBox="1"/>
          <p:nvPr/>
        </p:nvSpPr>
        <p:spPr>
          <a:xfrm>
            <a:off x="1076910" y="140362"/>
            <a:ext cx="1117401" cy="391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이용팁</a:t>
            </a:r>
            <a:endParaRPr lang="ko-KR" altLang="en-US" sz="2000" b="1" spc="300">
              <a:solidFill>
                <a:srgbClr val="66bdab"/>
              </a:solidFill>
              <a:latin typeface="Arial"/>
              <a:ea typeface="굴림"/>
              <a:cs typeface="Arial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995863" y="797093"/>
            <a:ext cx="431130" cy="187490"/>
          </a:xfrm>
          <a:prstGeom prst="rect">
            <a:avLst/>
          </a:prstGeom>
          <a:noFill/>
          <a:ln w="28575">
            <a:solidFill>
              <a:srgbClr val="3dbab0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ko-KR" altLang="en-US" sz="1500">
              <a:solidFill>
                <a:schemeClr val="dk1"/>
              </a:solidFill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87332" y="157385"/>
            <a:ext cx="2225232" cy="517413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0579" y="1314575"/>
            <a:ext cx="2827265" cy="1722269"/>
          </a:xfrm>
          <a:prstGeom prst="rect">
            <a:avLst/>
          </a:prstGeom>
          <a:solidFill>
            <a:schemeClr val="dk1"/>
          </a:solidFill>
          <a:ln>
            <a:solidFill>
              <a:schemeClr val="dk1"/>
            </a:solidFill>
          </a:ln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123024" y="199795"/>
            <a:ext cx="2789161" cy="2748669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747012" y="3057440"/>
            <a:ext cx="6172347" cy="3590591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1" name="직사각형 40"/>
          <p:cNvSpPr/>
          <p:nvPr/>
        </p:nvSpPr>
        <p:spPr>
          <a:xfrm>
            <a:off x="1175084" y="2546685"/>
            <a:ext cx="4320540" cy="999622"/>
          </a:xfrm>
          <a:prstGeom prst="rect">
            <a:avLst/>
          </a:prstGeom>
          <a:solidFill>
            <a:schemeClr val="lt1"/>
          </a:solidFill>
          <a:ln w="28575">
            <a:solidFill>
              <a:srgbClr val="3dbab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&lt;</a:t>
            </a:r>
            <a:r>
              <a:rPr lang="ko-KR" altLang="en-US" sz="1500" b="1">
                <a:solidFill>
                  <a:schemeClr val="dk1"/>
                </a:solidFill>
              </a:rPr>
              <a:t>키워드 선택</a:t>
            </a:r>
            <a:r>
              <a:rPr lang="en-US" altLang="ko-KR" sz="1500" b="1">
                <a:solidFill>
                  <a:schemeClr val="dk1"/>
                </a:solidFill>
              </a:rPr>
              <a:t>&gt; </a:t>
            </a:r>
            <a:endParaRPr lang="en-US" altLang="ko-KR" sz="1500" b="1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ko-KR" altLang="en-US" sz="1500">
                <a:solidFill>
                  <a:schemeClr val="dk1"/>
                </a:solidFill>
              </a:rPr>
              <a:t>미리 지정된 </a:t>
            </a:r>
            <a:r>
              <a:rPr lang="ko-KR" altLang="en-US" sz="1500" b="1" u="sng">
                <a:solidFill>
                  <a:schemeClr val="dk1"/>
                </a:solidFill>
              </a:rPr>
              <a:t>키워드</a:t>
            </a:r>
            <a:r>
              <a:rPr lang="ko-KR" altLang="en-US" sz="1500">
                <a:solidFill>
                  <a:schemeClr val="dk1"/>
                </a:solidFill>
              </a:rPr>
              <a:t>가 존재하며</a:t>
            </a:r>
            <a:r>
              <a:rPr lang="en-US" altLang="ko-KR" sz="1500">
                <a:solidFill>
                  <a:schemeClr val="dk1"/>
                </a:solidFill>
              </a:rPr>
              <a:t>,</a:t>
            </a:r>
            <a:r>
              <a:rPr lang="ko-KR" altLang="en-US" sz="1500">
                <a:solidFill>
                  <a:schemeClr val="dk1"/>
                </a:solidFill>
              </a:rPr>
              <a:t> </a:t>
            </a:r>
            <a:r>
              <a:rPr lang="en-US" altLang="ko-KR" sz="1500">
                <a:solidFill>
                  <a:schemeClr val="dk1"/>
                </a:solidFill>
              </a:rPr>
              <a:t>DB</a:t>
            </a:r>
            <a:r>
              <a:rPr lang="ko-KR" altLang="en-US" sz="1500">
                <a:solidFill>
                  <a:schemeClr val="dk1"/>
                </a:solidFill>
              </a:rPr>
              <a:t> 상 </a:t>
            </a:r>
            <a:r>
              <a:rPr lang="ko-KR" altLang="en-US" sz="1500" b="1" u="sng">
                <a:solidFill>
                  <a:schemeClr val="dk1"/>
                </a:solidFill>
              </a:rPr>
              <a:t>포함검색</a:t>
            </a:r>
            <a:r>
              <a:rPr lang="ko-KR" altLang="en-US" sz="1500">
                <a:solidFill>
                  <a:schemeClr val="dk1"/>
                </a:solidFill>
              </a:rPr>
              <a:t> 쿼리문을 통해 해당 키워드가 존재하는 이용팁 문장들을 가져오도록 </a:t>
            </a:r>
            <a:r>
              <a:rPr lang="en-US" altLang="ko-KR" sz="1500">
                <a:solidFill>
                  <a:schemeClr val="dk1"/>
                </a:solidFill>
              </a:rPr>
              <a:t>ajax</a:t>
            </a:r>
            <a:r>
              <a:rPr lang="ko-KR" altLang="en-US" sz="1500">
                <a:solidFill>
                  <a:schemeClr val="dk1"/>
                </a:solidFill>
              </a:rPr>
              <a:t> 실행</a:t>
            </a:r>
            <a:endParaRPr lang="ko-KR" altLang="en-US" sz="1500">
              <a:solidFill>
                <a:schemeClr val="dk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769142" y="774031"/>
            <a:ext cx="2997067" cy="2122568"/>
          </a:xfrm>
          <a:prstGeom prst="rect">
            <a:avLst/>
          </a:prstGeom>
          <a:solidFill>
            <a:schemeClr val="lt1"/>
          </a:solidFill>
          <a:ln w="28575">
            <a:solidFill>
              <a:srgbClr val="3dbab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&lt;</a:t>
            </a:r>
            <a:r>
              <a:rPr lang="ko-KR" altLang="en-US" sz="1500" b="1">
                <a:solidFill>
                  <a:schemeClr val="dk1"/>
                </a:solidFill>
              </a:rPr>
              <a:t>이용팁 추가</a:t>
            </a:r>
            <a:r>
              <a:rPr lang="en-US" altLang="ko-KR" sz="1500" b="1">
                <a:solidFill>
                  <a:schemeClr val="dk1"/>
                </a:solidFill>
              </a:rPr>
              <a:t>&gt; </a:t>
            </a:r>
            <a:endParaRPr lang="en-US" altLang="ko-KR" sz="1500" b="1">
              <a:solidFill>
                <a:schemeClr val="dk1"/>
              </a:solidFill>
            </a:endParaRPr>
          </a:p>
          <a:p>
            <a:pPr marL="214200" lvl="0" indent="-214200">
              <a:buFont typeface="Arial"/>
              <a:buChar char="•"/>
              <a:defRPr/>
            </a:pPr>
            <a:r>
              <a:rPr lang="ko-KR" altLang="en-US" sz="1500">
                <a:solidFill>
                  <a:schemeClr val="dk1"/>
                </a:solidFill>
              </a:rPr>
              <a:t>존재하지 않는 이용팁은 우측의 </a:t>
            </a:r>
            <a:r>
              <a:rPr lang="ko-KR" altLang="en-US" sz="1500" b="1" u="sng">
                <a:solidFill>
                  <a:schemeClr val="dk1"/>
                </a:solidFill>
              </a:rPr>
              <a:t>추가기능</a:t>
            </a:r>
            <a:r>
              <a:rPr lang="ko-KR" altLang="en-US" sz="1500">
                <a:solidFill>
                  <a:schemeClr val="dk1"/>
                </a:solidFill>
              </a:rPr>
              <a:t>으로 입력 가능하며</a:t>
            </a:r>
            <a:r>
              <a:rPr lang="en-US" altLang="ko-KR" sz="1500">
                <a:solidFill>
                  <a:schemeClr val="dk1"/>
                </a:solidFill>
              </a:rPr>
              <a:t>,</a:t>
            </a:r>
            <a:r>
              <a:rPr lang="ko-KR" altLang="en-US" sz="1500">
                <a:solidFill>
                  <a:schemeClr val="dk1"/>
                </a:solidFill>
              </a:rPr>
              <a:t> 중복되는 문장일 경우 추가되지 않음</a:t>
            </a:r>
            <a:r>
              <a:rPr lang="en-US" altLang="ko-KR" sz="1500">
                <a:solidFill>
                  <a:schemeClr val="dk1"/>
                </a:solidFill>
              </a:rPr>
              <a:t>.</a:t>
            </a:r>
            <a:endParaRPr lang="en-US" altLang="ko-KR" sz="1500">
              <a:solidFill>
                <a:schemeClr val="dk1"/>
              </a:solidFill>
            </a:endParaRPr>
          </a:p>
          <a:p>
            <a:pPr marL="214200" lvl="0" indent="-214200">
              <a:buFont typeface="Arial"/>
              <a:buChar char="•"/>
              <a:defRPr/>
            </a:pPr>
            <a:r>
              <a:rPr lang="ko-KR" altLang="en-US" sz="1500">
                <a:solidFill>
                  <a:schemeClr val="dk1"/>
                </a:solidFill>
              </a:rPr>
              <a:t>새로 추가된 문장은 해당 키워드를 통해 확인하거나</a:t>
            </a:r>
            <a:r>
              <a:rPr lang="en-US" altLang="ko-KR" sz="1500">
                <a:solidFill>
                  <a:schemeClr val="dk1"/>
                </a:solidFill>
              </a:rPr>
              <a:t>,</a:t>
            </a:r>
            <a:r>
              <a:rPr lang="ko-KR" altLang="en-US" sz="1500">
                <a:solidFill>
                  <a:schemeClr val="dk1"/>
                </a:solidFill>
              </a:rPr>
              <a:t> 전체 카테고리를 통해 조회 가능</a:t>
            </a:r>
            <a:endParaRPr lang="ko-KR" altLang="en-US" sz="1500">
              <a:solidFill>
                <a:schemeClr val="dk1"/>
              </a:solidFill>
            </a:endParaRPr>
          </a:p>
        </p:txBody>
      </p:sp>
      <p:cxnSp>
        <p:nvCxnSpPr>
          <p:cNvPr id="43" name="화살표 42"/>
          <p:cNvCxnSpPr>
            <a:stCxn id="37" idx="3"/>
          </p:cNvCxnSpPr>
          <p:nvPr/>
        </p:nvCxnSpPr>
        <p:spPr>
          <a:xfrm rot="16200000" flipH="1">
            <a:off x="8411926" y="716729"/>
            <a:ext cx="2386263" cy="1784988"/>
          </a:xfrm>
          <a:prstGeom prst="straightConnector1">
            <a:avLst/>
          </a:prstGeom>
          <a:ln w="28575">
            <a:solidFill>
              <a:srgbClr val="3dbab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7263064" y="4403559"/>
            <a:ext cx="3137434" cy="999622"/>
          </a:xfrm>
          <a:prstGeom prst="rect">
            <a:avLst/>
          </a:prstGeom>
          <a:noFill/>
          <a:ln w="28575">
            <a:solidFill>
              <a:srgbClr val="3057b9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ko-KR" altLang="en-US" sz="1500">
              <a:solidFill>
                <a:schemeClr val="dk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8909386" y="5518485"/>
            <a:ext cx="3057223" cy="1200148"/>
          </a:xfrm>
          <a:prstGeom prst="rect">
            <a:avLst/>
          </a:prstGeom>
          <a:solidFill>
            <a:schemeClr val="lt1"/>
          </a:solidFill>
          <a:ln w="28575">
            <a:solidFill>
              <a:srgbClr val="3057b9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&lt;</a:t>
            </a:r>
            <a:r>
              <a:rPr lang="ko-KR" altLang="en-US" sz="1500" b="1">
                <a:solidFill>
                  <a:schemeClr val="dk1"/>
                </a:solidFill>
              </a:rPr>
              <a:t>추가 설명 입력</a:t>
            </a:r>
            <a:r>
              <a:rPr lang="en-US" altLang="ko-KR" sz="1500" b="1">
                <a:solidFill>
                  <a:schemeClr val="dk1"/>
                </a:solidFill>
              </a:rPr>
              <a:t>&gt;</a:t>
            </a:r>
            <a:endParaRPr lang="en-US" altLang="ko-KR" sz="1500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ko-KR" altLang="en-US" sz="1500">
                <a:solidFill>
                  <a:schemeClr val="dk1"/>
                </a:solidFill>
              </a:rPr>
              <a:t>이용팁 문장을 제외한 추가 설명은  </a:t>
            </a:r>
            <a:r>
              <a:rPr lang="en-US" altLang="ko-KR" sz="1500" b="1" u="sng">
                <a:solidFill>
                  <a:schemeClr val="dk1"/>
                </a:solidFill>
              </a:rPr>
              <a:t>[</a:t>
            </a:r>
            <a:r>
              <a:rPr lang="ko-KR" altLang="en-US" sz="1500" b="1" u="sng">
                <a:solidFill>
                  <a:schemeClr val="dk1"/>
                </a:solidFill>
              </a:rPr>
              <a:t>설명추가</a:t>
            </a:r>
            <a:r>
              <a:rPr lang="en-US" altLang="ko-KR" sz="1500" b="1" u="sng">
                <a:solidFill>
                  <a:schemeClr val="dk1"/>
                </a:solidFill>
              </a:rPr>
              <a:t>]</a:t>
            </a:r>
            <a:r>
              <a:rPr lang="ko-KR" altLang="en-US" sz="1500">
                <a:solidFill>
                  <a:schemeClr val="dk1"/>
                </a:solidFill>
              </a:rPr>
              <a:t> 버튼을 통해 </a:t>
            </a:r>
            <a:r>
              <a:rPr lang="en-US" altLang="ko-KR" sz="1500">
                <a:solidFill>
                  <a:schemeClr val="dk1"/>
                </a:solidFill>
              </a:rPr>
              <a:t>textarea</a:t>
            </a:r>
            <a:r>
              <a:rPr lang="ko-KR" altLang="en-US" sz="1500">
                <a:solidFill>
                  <a:schemeClr val="dk1"/>
                </a:solidFill>
              </a:rPr>
              <a:t>를 보여지게 하여 입력하도록 구현</a:t>
            </a:r>
            <a:endParaRPr lang="ko-KR" altLang="en-US" sz="1500">
              <a:solidFill>
                <a:schemeClr val="dk1"/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0256" y="4043944"/>
            <a:ext cx="3810330" cy="1577476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7" name="직사각형 46"/>
          <p:cNvSpPr/>
          <p:nvPr/>
        </p:nvSpPr>
        <p:spPr>
          <a:xfrm>
            <a:off x="1602207" y="5390147"/>
            <a:ext cx="3969617" cy="1200148"/>
          </a:xfrm>
          <a:prstGeom prst="rect">
            <a:avLst/>
          </a:prstGeom>
          <a:solidFill>
            <a:schemeClr val="lt1"/>
          </a:solidFill>
          <a:ln w="28575">
            <a:solidFill>
              <a:srgbClr val="3057b9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&lt;</a:t>
            </a:r>
            <a:r>
              <a:rPr lang="ko-KR" altLang="en-US" sz="1500" b="1">
                <a:solidFill>
                  <a:schemeClr val="dk1"/>
                </a:solidFill>
              </a:rPr>
              <a:t>이용팁 등록</a:t>
            </a:r>
            <a:r>
              <a:rPr lang="en-US" altLang="ko-KR" sz="1500" b="1">
                <a:solidFill>
                  <a:schemeClr val="dk1"/>
                </a:solidFill>
              </a:rPr>
              <a:t>&gt;</a:t>
            </a:r>
            <a:endParaRPr lang="en-US" altLang="ko-KR" sz="1500" b="1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en-US" altLang="ko-KR" sz="1500">
                <a:solidFill>
                  <a:schemeClr val="dk1"/>
                </a:solidFill>
              </a:rPr>
              <a:t>[</a:t>
            </a:r>
            <a:r>
              <a:rPr lang="ko-KR" altLang="en-US" sz="1500">
                <a:solidFill>
                  <a:schemeClr val="dk1"/>
                </a:solidFill>
              </a:rPr>
              <a:t>등록하기</a:t>
            </a:r>
            <a:r>
              <a:rPr lang="en-US" altLang="ko-KR" sz="1500">
                <a:solidFill>
                  <a:schemeClr val="dk1"/>
                </a:solidFill>
              </a:rPr>
              <a:t>]</a:t>
            </a:r>
            <a:r>
              <a:rPr lang="ko-KR" altLang="en-US" sz="1500">
                <a:solidFill>
                  <a:schemeClr val="dk1"/>
                </a:solidFill>
              </a:rPr>
              <a:t> 버튼 클릭 시 해당 맛집의 이용팁으로 등록되며</a:t>
            </a:r>
            <a:r>
              <a:rPr lang="en-US" altLang="ko-KR" sz="1500">
                <a:solidFill>
                  <a:schemeClr val="dk1"/>
                </a:solidFill>
              </a:rPr>
              <a:t>,</a:t>
            </a:r>
            <a:r>
              <a:rPr lang="ko-KR" altLang="en-US" sz="1500">
                <a:solidFill>
                  <a:schemeClr val="dk1"/>
                </a:solidFill>
              </a:rPr>
              <a:t> 운영시간 하단에 사진과 같이 생성됨</a:t>
            </a:r>
            <a:endParaRPr lang="ko-KR" altLang="en-US" sz="15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519188"/>
      </p:ext>
    </p:extLst>
  </p:cSld>
  <p:clrMapOvr>
    <a:masterClrMapping/>
  </p:clrMapOvr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0"/>
            <a:ext cx="2030008" cy="617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66bdab"/>
                </a:solidFill>
                <a:latin typeface="Arial"/>
                <a:cs typeface="Arial"/>
              </a:rPr>
              <a:t>Branch</a:t>
            </a:r>
            <a:endParaRPr lang="en-US" altLang="ko-KR" sz="3500" b="1" spc="300">
              <a:solidFill>
                <a:srgbClr val="66bdab"/>
              </a:solidFill>
              <a:latin typeface="Arial"/>
              <a:cs typeface="Arial"/>
            </a:endParaRPr>
          </a:p>
        </p:txBody>
      </p:sp>
      <p:sp>
        <p:nvSpPr>
          <p:cNvPr id="34" name="TextBox 21"/>
          <p:cNvSpPr txBox="1"/>
          <p:nvPr/>
        </p:nvSpPr>
        <p:spPr>
          <a:xfrm>
            <a:off x="1906507" y="140363"/>
            <a:ext cx="2162078" cy="391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지점관리</a:t>
            </a:r>
            <a:r>
              <a:rPr lang="en-US" altLang="ko-KR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(</a:t>
            </a:r>
            <a:r>
              <a:rPr lang="ko-KR" altLang="en-US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맛집</a:t>
            </a:r>
            <a:r>
              <a:rPr lang="en-US" altLang="ko-KR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)</a:t>
            </a:r>
            <a:endParaRPr lang="en-US" altLang="ko-KR" sz="2000" b="1" spc="300">
              <a:solidFill>
                <a:srgbClr val="66bdab"/>
              </a:solidFill>
              <a:latin typeface="Arial"/>
              <a:ea typeface="굴림"/>
              <a:cs typeface="Arial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1213" y="687181"/>
            <a:ext cx="4341758" cy="510584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36" name="직사각형 35"/>
          <p:cNvSpPr/>
          <p:nvPr/>
        </p:nvSpPr>
        <p:spPr>
          <a:xfrm>
            <a:off x="569493" y="827172"/>
            <a:ext cx="431130" cy="187490"/>
          </a:xfrm>
          <a:prstGeom prst="rect">
            <a:avLst/>
          </a:prstGeom>
          <a:noFill/>
          <a:ln w="28575">
            <a:solidFill>
              <a:srgbClr val="3dbab0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ko-KR" altLang="en-US" sz="1500">
              <a:solidFill>
                <a:schemeClr val="dk1"/>
              </a:solidFill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58346" y="657102"/>
            <a:ext cx="4762863" cy="510584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38" name="직사각형 37"/>
          <p:cNvSpPr/>
          <p:nvPr/>
        </p:nvSpPr>
        <p:spPr>
          <a:xfrm>
            <a:off x="7617995" y="787067"/>
            <a:ext cx="501314" cy="217568"/>
          </a:xfrm>
          <a:prstGeom prst="rect">
            <a:avLst/>
          </a:prstGeom>
          <a:noFill/>
          <a:ln w="28575">
            <a:solidFill>
              <a:srgbClr val="3dbab0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ko-KR" altLang="en-US" sz="1500">
              <a:solidFill>
                <a:schemeClr val="dk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43425" y="1343527"/>
            <a:ext cx="4320540" cy="738937"/>
          </a:xfrm>
          <a:prstGeom prst="rect">
            <a:avLst/>
          </a:prstGeom>
          <a:solidFill>
            <a:schemeClr val="lt1"/>
          </a:solidFill>
          <a:ln w="28575">
            <a:solidFill>
              <a:srgbClr val="3057b9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&lt;</a:t>
            </a:r>
            <a:r>
              <a:rPr lang="ko-KR" altLang="en-US" sz="1500" b="1">
                <a:solidFill>
                  <a:schemeClr val="dk1"/>
                </a:solidFill>
              </a:rPr>
              <a:t>본점 등록</a:t>
            </a:r>
            <a:r>
              <a:rPr lang="en-US" altLang="ko-KR" sz="1500" b="1">
                <a:solidFill>
                  <a:schemeClr val="dk1"/>
                </a:solidFill>
              </a:rPr>
              <a:t>&gt; </a:t>
            </a:r>
            <a:endParaRPr lang="en-US" altLang="ko-KR" sz="1500" b="1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ko-KR" altLang="en-US" sz="1500">
                <a:solidFill>
                  <a:schemeClr val="dk1"/>
                </a:solidFill>
              </a:rPr>
              <a:t>버튼 클릭 시</a:t>
            </a:r>
            <a:r>
              <a:rPr lang="en-US" altLang="ko-KR" sz="1500">
                <a:solidFill>
                  <a:schemeClr val="dk1"/>
                </a:solidFill>
              </a:rPr>
              <a:t>,</a:t>
            </a:r>
            <a:r>
              <a:rPr lang="ko-KR" altLang="en-US" sz="1500">
                <a:solidFill>
                  <a:schemeClr val="dk1"/>
                </a:solidFill>
              </a:rPr>
              <a:t> 등록 여부를 묻고</a:t>
            </a:r>
            <a:r>
              <a:rPr lang="en-US" altLang="ko-KR" sz="1500">
                <a:solidFill>
                  <a:schemeClr val="dk1"/>
                </a:solidFill>
              </a:rPr>
              <a:t>,</a:t>
            </a:r>
            <a:r>
              <a:rPr lang="ko-KR" altLang="en-US" sz="1500">
                <a:solidFill>
                  <a:schemeClr val="dk1"/>
                </a:solidFill>
              </a:rPr>
              <a:t> 등록 실행</a:t>
            </a:r>
            <a:endParaRPr lang="ko-KR" altLang="en-US" sz="1500">
              <a:solidFill>
                <a:schemeClr val="dk1"/>
              </a:solidFill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3294" y="2232556"/>
            <a:ext cx="4267569" cy="1196443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74724" y="3561293"/>
            <a:ext cx="4274786" cy="1219305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01415" y="6036826"/>
            <a:ext cx="4233437" cy="419136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3" name="직사각형 42"/>
          <p:cNvSpPr/>
          <p:nvPr/>
        </p:nvSpPr>
        <p:spPr>
          <a:xfrm>
            <a:off x="7082590" y="1255296"/>
            <a:ext cx="4811830" cy="1531016"/>
          </a:xfrm>
          <a:prstGeom prst="rect">
            <a:avLst/>
          </a:prstGeom>
          <a:solidFill>
            <a:schemeClr val="lt1"/>
          </a:solidFill>
          <a:ln w="28575">
            <a:solidFill>
              <a:srgbClr val="ff66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&lt;</a:t>
            </a:r>
            <a:r>
              <a:rPr lang="ko-KR" altLang="en-US" sz="1500" b="1">
                <a:solidFill>
                  <a:schemeClr val="dk1"/>
                </a:solidFill>
              </a:rPr>
              <a:t>지점 등록</a:t>
            </a:r>
            <a:r>
              <a:rPr lang="en-US" altLang="ko-KR" sz="1500" b="1">
                <a:solidFill>
                  <a:schemeClr val="dk1"/>
                </a:solidFill>
              </a:rPr>
              <a:t>&gt; </a:t>
            </a:r>
            <a:endParaRPr lang="en-US" altLang="ko-KR" sz="1500" b="1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ko-KR" altLang="en-US" sz="1500">
                <a:solidFill>
                  <a:schemeClr val="dk1"/>
                </a:solidFill>
              </a:rPr>
              <a:t>팝업창 실행으로 본점을 검색할 수 있도록 구현</a:t>
            </a:r>
            <a:endParaRPr lang="ko-KR" altLang="en-US" sz="1500">
              <a:solidFill>
                <a:schemeClr val="dk1"/>
              </a:solidFill>
            </a:endParaRPr>
          </a:p>
          <a:p>
            <a:pPr marL="214200" lvl="0" indent="-214200">
              <a:buFont typeface="Arial"/>
              <a:buChar char="•"/>
              <a:defRPr/>
            </a:pPr>
            <a:r>
              <a:rPr lang="ko-KR" altLang="en-US" sz="1500">
                <a:solidFill>
                  <a:schemeClr val="dk1"/>
                </a:solidFill>
              </a:rPr>
              <a:t>본점 존재할 경우 목록이 출력되어 선택 후 </a:t>
            </a:r>
            <a:r>
              <a:rPr lang="en-US" altLang="ko-KR" sz="1500">
                <a:solidFill>
                  <a:schemeClr val="dk1"/>
                </a:solidFill>
              </a:rPr>
              <a:t>[</a:t>
            </a:r>
            <a:r>
              <a:rPr lang="ko-KR" altLang="en-US" sz="1500">
                <a:solidFill>
                  <a:schemeClr val="dk1"/>
                </a:solidFill>
              </a:rPr>
              <a:t>등록하기</a:t>
            </a:r>
            <a:r>
              <a:rPr lang="en-US" altLang="ko-KR" sz="1500">
                <a:solidFill>
                  <a:schemeClr val="dk1"/>
                </a:solidFill>
              </a:rPr>
              <a:t>]</a:t>
            </a:r>
            <a:endParaRPr lang="en-US" altLang="ko-KR" sz="1500">
              <a:solidFill>
                <a:schemeClr val="dk1"/>
              </a:solidFill>
            </a:endParaRPr>
          </a:p>
          <a:p>
            <a:pPr marL="214200" lvl="0" indent="-214200">
              <a:buFont typeface="Arial"/>
              <a:buChar char="•"/>
              <a:defRPr/>
            </a:pPr>
            <a:r>
              <a:rPr lang="ko-KR" altLang="en-US" sz="1500">
                <a:solidFill>
                  <a:schemeClr val="dk1"/>
                </a:solidFill>
              </a:rPr>
              <a:t>본점 존재하지 않을 경우</a:t>
            </a:r>
            <a:r>
              <a:rPr lang="en-US" altLang="ko-KR" sz="1500">
                <a:solidFill>
                  <a:schemeClr val="dk1"/>
                </a:solidFill>
              </a:rPr>
              <a:t>,</a:t>
            </a:r>
            <a:r>
              <a:rPr lang="ko-KR" altLang="en-US" sz="1500">
                <a:solidFill>
                  <a:schemeClr val="dk1"/>
                </a:solidFill>
              </a:rPr>
              <a:t> 존재하지 않음을 알리는 내용만 출력</a:t>
            </a:r>
            <a:endParaRPr lang="ko-KR" altLang="en-US" sz="1500">
              <a:solidFill>
                <a:schemeClr val="dk1"/>
              </a:solidFill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064738" y="2915977"/>
            <a:ext cx="4810235" cy="1767993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045283" y="4832004"/>
            <a:ext cx="4839119" cy="1806096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6" name="직사각형 45"/>
          <p:cNvSpPr/>
          <p:nvPr/>
        </p:nvSpPr>
        <p:spPr>
          <a:xfrm>
            <a:off x="8698835" y="4144881"/>
            <a:ext cx="3097328" cy="498305"/>
          </a:xfrm>
          <a:prstGeom prst="rect">
            <a:avLst/>
          </a:prstGeom>
          <a:solidFill>
            <a:schemeClr val="lt1"/>
          </a:solidFill>
          <a:ln w="28575">
            <a:solidFill>
              <a:srgbClr val="ff66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이 부분은 스페이스 입력 후 검색한 내역</a:t>
            </a:r>
            <a:endParaRPr lang="ko-KR" altLang="en-US" sz="1200">
              <a:solidFill>
                <a:schemeClr val="dk1"/>
              </a:solidFill>
            </a:endParaRPr>
          </a:p>
        </p:txBody>
      </p:sp>
      <p:cxnSp>
        <p:nvCxnSpPr>
          <p:cNvPr id="47" name="화살표 46"/>
          <p:cNvCxnSpPr>
            <a:stCxn id="41" idx="2"/>
            <a:endCxn id="42" idx="0"/>
          </p:cNvCxnSpPr>
          <p:nvPr/>
        </p:nvCxnSpPr>
        <p:spPr>
          <a:xfrm rot="16200000" flipH="1">
            <a:off x="2087012" y="5405704"/>
            <a:ext cx="1256227" cy="6016"/>
          </a:xfrm>
          <a:prstGeom prst="straightConnector1">
            <a:avLst/>
          </a:prstGeom>
          <a:ln w="28575">
            <a:solidFill>
              <a:srgbClr val="3dbab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화살표 47"/>
          <p:cNvCxnSpPr>
            <a:stCxn id="44" idx="1"/>
            <a:endCxn id="42" idx="3"/>
          </p:cNvCxnSpPr>
          <p:nvPr/>
        </p:nvCxnSpPr>
        <p:spPr>
          <a:xfrm rot="5400000">
            <a:off x="4726585" y="3908241"/>
            <a:ext cx="2446420" cy="2229885"/>
          </a:xfrm>
          <a:prstGeom prst="straightConnector1">
            <a:avLst/>
          </a:prstGeom>
          <a:ln w="28575">
            <a:solidFill>
              <a:srgbClr val="3dbab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4880813" y="4467731"/>
            <a:ext cx="2114750" cy="1450805"/>
          </a:xfrm>
          <a:prstGeom prst="rect">
            <a:avLst/>
          </a:prstGeom>
          <a:solidFill>
            <a:schemeClr val="lt1"/>
          </a:solidFill>
          <a:ln w="28575">
            <a:solidFill>
              <a:srgbClr val="3dbab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500">
                <a:solidFill>
                  <a:schemeClr val="dk1"/>
                </a:solidFill>
              </a:rPr>
              <a:t>최종적으로</a:t>
            </a:r>
            <a:endParaRPr lang="ko-KR" altLang="en-US" sz="1500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ko-KR" altLang="en-US" sz="1500">
                <a:solidFill>
                  <a:schemeClr val="dk1"/>
                </a:solidFill>
              </a:rPr>
              <a:t>기존 페이지 로딩되며</a:t>
            </a:r>
            <a:r>
              <a:rPr lang="en-US" altLang="ko-KR" sz="1500">
                <a:solidFill>
                  <a:schemeClr val="dk1"/>
                </a:solidFill>
              </a:rPr>
              <a:t>,</a:t>
            </a:r>
            <a:r>
              <a:rPr lang="ko-KR" altLang="en-US" sz="1500">
                <a:solidFill>
                  <a:schemeClr val="dk1"/>
                </a:solidFill>
              </a:rPr>
              <a:t> 상단 기능 버튼 변경</a:t>
            </a:r>
            <a:endParaRPr lang="ko-KR" altLang="en-US" sz="1500">
              <a:solidFill>
                <a:schemeClr val="dk1"/>
              </a:solidFill>
            </a:endParaRPr>
          </a:p>
          <a:p>
            <a:pPr lvl="0">
              <a:defRPr/>
            </a:pPr>
            <a:endParaRPr lang="ko-KR" altLang="en-US" sz="800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en-US" altLang="ko-KR" sz="1200">
                <a:solidFill>
                  <a:schemeClr val="dk1"/>
                </a:solidFill>
              </a:rPr>
              <a:t>*</a:t>
            </a:r>
            <a:r>
              <a:rPr lang="ko-KR" altLang="en-US" sz="1200">
                <a:solidFill>
                  <a:schemeClr val="dk1"/>
                </a:solidFill>
              </a:rPr>
              <a:t> 본점 등록된 결과는 </a:t>
            </a:r>
            <a:r>
              <a:rPr lang="ko-KR" altLang="en-US" sz="1200" b="1">
                <a:solidFill>
                  <a:schemeClr val="dk1"/>
                </a:solidFill>
              </a:rPr>
              <a:t>맛집 </a:t>
            </a:r>
            <a:r>
              <a:rPr lang="en-US" altLang="ko-KR" sz="1200" b="1">
                <a:solidFill>
                  <a:schemeClr val="dk1"/>
                </a:solidFill>
              </a:rPr>
              <a:t>-</a:t>
            </a:r>
            <a:r>
              <a:rPr lang="ko-KR" altLang="en-US" sz="1200" b="1">
                <a:solidFill>
                  <a:schemeClr val="dk1"/>
                </a:solidFill>
              </a:rPr>
              <a:t> 이용자</a:t>
            </a:r>
            <a:r>
              <a:rPr lang="ko-KR" altLang="en-US" sz="1200">
                <a:solidFill>
                  <a:schemeClr val="dk1"/>
                </a:solidFill>
              </a:rPr>
              <a:t> 부분에서 확인 가능</a:t>
            </a:r>
            <a:endParaRPr lang="ko-KR" altLang="en-US" sz="12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531686"/>
      </p:ext>
    </p:extLst>
  </p:cSld>
  <p:clrMapOvr>
    <a:masterClrMapping/>
  </p:clrMapOvr>
</p:sld>
</file>

<file path=ppt/slides/slide1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0"/>
            <a:ext cx="2030008" cy="617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66bdab"/>
                </a:solidFill>
                <a:latin typeface="Arial"/>
                <a:cs typeface="Arial"/>
              </a:rPr>
              <a:t>Hotple</a:t>
            </a:r>
            <a:endParaRPr lang="en-US" altLang="ko-KR" sz="3500" b="1" spc="300">
              <a:solidFill>
                <a:srgbClr val="66bdab"/>
              </a:solidFill>
              <a:latin typeface="Arial"/>
              <a:cs typeface="Arial"/>
            </a:endParaRPr>
          </a:p>
        </p:txBody>
      </p:sp>
      <p:sp>
        <p:nvSpPr>
          <p:cNvPr id="34" name="TextBox 21"/>
          <p:cNvSpPr txBox="1"/>
          <p:nvPr/>
        </p:nvSpPr>
        <p:spPr>
          <a:xfrm>
            <a:off x="1906507" y="140363"/>
            <a:ext cx="2579949" cy="391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맛집수정 </a:t>
            </a:r>
            <a:r>
              <a:rPr lang="en-US" altLang="ko-KR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-</a:t>
            </a:r>
            <a:r>
              <a:rPr lang="ko-KR" altLang="en-US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 관리자</a:t>
            </a:r>
            <a:endParaRPr lang="ko-KR" altLang="en-US" sz="2000" b="1" spc="300">
              <a:solidFill>
                <a:srgbClr val="66bdab"/>
              </a:solidFill>
              <a:latin typeface="Arial"/>
              <a:ea typeface="굴림"/>
              <a:cs typeface="Arial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4615" y="560615"/>
            <a:ext cx="4032818" cy="4794302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/>
          <a:srcRect t="17610"/>
          <a:stretch>
            <a:fillRect/>
          </a:stretch>
        </p:blipFill>
        <p:spPr>
          <a:xfrm>
            <a:off x="5007655" y="264967"/>
            <a:ext cx="3742532" cy="3845822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871872" y="4188429"/>
            <a:ext cx="3129628" cy="2501693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54" name="직사각형 53"/>
          <p:cNvSpPr/>
          <p:nvPr/>
        </p:nvSpPr>
        <p:spPr>
          <a:xfrm>
            <a:off x="8467227" y="1146008"/>
            <a:ext cx="3459076" cy="2443411"/>
          </a:xfrm>
          <a:prstGeom prst="rect">
            <a:avLst/>
          </a:prstGeom>
          <a:solidFill>
            <a:schemeClr val="lt1"/>
          </a:solidFill>
          <a:ln w="28575">
            <a:solidFill>
              <a:srgbClr val="ff66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&lt;</a:t>
            </a:r>
            <a:r>
              <a:rPr lang="ko-KR" altLang="en-US" sz="1500" b="1">
                <a:solidFill>
                  <a:schemeClr val="dk1"/>
                </a:solidFill>
              </a:rPr>
              <a:t>주소 수정</a:t>
            </a:r>
            <a:r>
              <a:rPr lang="en-US" altLang="ko-KR" sz="1500" b="1">
                <a:solidFill>
                  <a:schemeClr val="dk1"/>
                </a:solidFill>
              </a:rPr>
              <a:t>&gt; </a:t>
            </a:r>
            <a:endParaRPr lang="en-US" altLang="ko-KR" sz="1500" b="1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ko-KR" altLang="en-US" sz="1500">
                <a:solidFill>
                  <a:schemeClr val="dk1"/>
                </a:solidFill>
              </a:rPr>
              <a:t>기존의 주소와 그에 맞는 지도 상 위치 표시</a:t>
            </a:r>
            <a:endParaRPr lang="ko-KR" altLang="en-US" sz="1500">
              <a:solidFill>
                <a:schemeClr val="dk1"/>
              </a:solidFill>
            </a:endParaRPr>
          </a:p>
          <a:p>
            <a:pPr lvl="0">
              <a:defRPr/>
            </a:pPr>
            <a:endParaRPr lang="ko-KR" altLang="en-US" sz="1500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ko-KR" altLang="en-US" sz="1500">
                <a:solidFill>
                  <a:schemeClr val="dk1"/>
                </a:solidFill>
              </a:rPr>
              <a:t>수정을 원할 경우</a:t>
            </a:r>
            <a:r>
              <a:rPr lang="en-US" altLang="ko-KR" sz="1500">
                <a:solidFill>
                  <a:schemeClr val="dk1"/>
                </a:solidFill>
              </a:rPr>
              <a:t>,</a:t>
            </a:r>
            <a:endParaRPr lang="ko-KR" altLang="en-US" sz="1500">
              <a:solidFill>
                <a:schemeClr val="dk1"/>
              </a:solidFill>
            </a:endParaRPr>
          </a:p>
          <a:p>
            <a:pPr marL="277500" lvl="0" indent="-277500">
              <a:buAutoNum type="arabicPeriod"/>
              <a:defRPr/>
            </a:pPr>
            <a:r>
              <a:rPr lang="en-US" altLang="ko-KR" sz="1500">
                <a:solidFill>
                  <a:schemeClr val="dk1"/>
                </a:solidFill>
              </a:rPr>
              <a:t>input</a:t>
            </a:r>
            <a:r>
              <a:rPr lang="ko-KR" altLang="en-US" sz="1500">
                <a:solidFill>
                  <a:schemeClr val="dk1"/>
                </a:solidFill>
              </a:rPr>
              <a:t> 태그란에 입력 후 주소 검색</a:t>
            </a:r>
            <a:endParaRPr lang="ko-KR" altLang="en-US" sz="1500">
              <a:solidFill>
                <a:schemeClr val="dk1"/>
              </a:solidFill>
            </a:endParaRPr>
          </a:p>
          <a:p>
            <a:pPr marL="277500" lvl="0" indent="-277500">
              <a:buAutoNum type="arabicPeriod"/>
              <a:defRPr/>
            </a:pPr>
            <a:r>
              <a:rPr lang="ko-KR" altLang="en-US" sz="1500">
                <a:solidFill>
                  <a:schemeClr val="dk1"/>
                </a:solidFill>
              </a:rPr>
              <a:t>지도의 마크를 마우스로 움직이면</a:t>
            </a:r>
            <a:r>
              <a:rPr lang="en-US" altLang="ko-KR" sz="1500">
                <a:solidFill>
                  <a:schemeClr val="dk1"/>
                </a:solidFill>
              </a:rPr>
              <a:t>,</a:t>
            </a:r>
            <a:r>
              <a:rPr lang="ko-KR" altLang="en-US" sz="1500">
                <a:solidFill>
                  <a:schemeClr val="dk1"/>
                </a:solidFill>
              </a:rPr>
              <a:t> 해당 위치의 주소가 </a:t>
            </a:r>
            <a:r>
              <a:rPr lang="en-US" altLang="ko-KR" sz="1500">
                <a:solidFill>
                  <a:schemeClr val="dk1"/>
                </a:solidFill>
              </a:rPr>
              <a:t>input</a:t>
            </a:r>
            <a:r>
              <a:rPr lang="ko-KR" altLang="en-US" sz="1500">
                <a:solidFill>
                  <a:schemeClr val="dk1"/>
                </a:solidFill>
              </a:rPr>
              <a:t> 태그란에 자동으로 변경되어 나타남</a:t>
            </a:r>
            <a:endParaRPr lang="ko-KR" altLang="en-US" sz="1500">
              <a:solidFill>
                <a:schemeClr val="dk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05277" y="5336008"/>
            <a:ext cx="5990722" cy="1440180"/>
          </a:xfrm>
          <a:prstGeom prst="rect">
            <a:avLst/>
          </a:prstGeom>
          <a:solidFill>
            <a:schemeClr val="lt1"/>
          </a:solidFill>
          <a:ln w="28575">
            <a:solidFill>
              <a:srgbClr val="3057b9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&lt;</a:t>
            </a:r>
            <a:r>
              <a:rPr lang="ko-KR" altLang="en-US" sz="1500" b="1">
                <a:solidFill>
                  <a:schemeClr val="dk1"/>
                </a:solidFill>
              </a:rPr>
              <a:t>맛집 수정</a:t>
            </a:r>
            <a:r>
              <a:rPr lang="en-US" altLang="ko-KR" sz="1500" b="1">
                <a:solidFill>
                  <a:schemeClr val="dk1"/>
                </a:solidFill>
              </a:rPr>
              <a:t>&gt; </a:t>
            </a:r>
            <a:endParaRPr lang="en-US" altLang="ko-KR" sz="1500" b="1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ko-KR" altLang="en-US" sz="1500">
                <a:solidFill>
                  <a:schemeClr val="dk1"/>
                </a:solidFill>
              </a:rPr>
              <a:t>기존의 정보가 그대로 나타나며</a:t>
            </a:r>
            <a:r>
              <a:rPr lang="en-US" altLang="ko-KR" sz="1500">
                <a:solidFill>
                  <a:schemeClr val="dk1"/>
                </a:solidFill>
              </a:rPr>
              <a:t>,</a:t>
            </a:r>
            <a:r>
              <a:rPr lang="ko-KR" altLang="en-US" sz="1500">
                <a:solidFill>
                  <a:schemeClr val="dk1"/>
                </a:solidFill>
              </a:rPr>
              <a:t> 원하는 내용 수정 가능</a:t>
            </a:r>
            <a:endParaRPr lang="ko-KR" altLang="en-US" sz="1500">
              <a:solidFill>
                <a:schemeClr val="dk1"/>
              </a:solidFill>
            </a:endParaRPr>
          </a:p>
          <a:p>
            <a:pPr lvl="0">
              <a:defRPr/>
            </a:pPr>
            <a:endParaRPr lang="ko-KR" altLang="en-US" sz="1500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ko-KR" altLang="en-US" sz="1500">
                <a:solidFill>
                  <a:schemeClr val="dk1"/>
                </a:solidFill>
              </a:rPr>
              <a:t>이미지의 경우</a:t>
            </a:r>
            <a:r>
              <a:rPr lang="en-US" altLang="ko-KR" sz="1500">
                <a:solidFill>
                  <a:schemeClr val="dk1"/>
                </a:solidFill>
              </a:rPr>
              <a:t>,</a:t>
            </a:r>
            <a:endParaRPr lang="en-US" altLang="ko-KR" sz="1500">
              <a:solidFill>
                <a:schemeClr val="dk1"/>
              </a:solidFill>
            </a:endParaRPr>
          </a:p>
          <a:p>
            <a:pPr marL="214200" lvl="0" indent="-214200">
              <a:buFont typeface="Arial"/>
              <a:buChar char="•"/>
              <a:defRPr/>
            </a:pPr>
            <a:r>
              <a:rPr lang="ko-KR" altLang="en-US" sz="1500" b="1">
                <a:solidFill>
                  <a:schemeClr val="dk1"/>
                </a:solidFill>
              </a:rPr>
              <a:t>메인 사진</a:t>
            </a:r>
            <a:r>
              <a:rPr lang="ko-KR" altLang="en-US" sz="1500">
                <a:solidFill>
                  <a:schemeClr val="dk1"/>
                </a:solidFill>
              </a:rPr>
              <a:t>은 등록 시 기존 사진 삭제 후</a:t>
            </a:r>
            <a:r>
              <a:rPr lang="en-US" altLang="ko-KR" sz="1500">
                <a:solidFill>
                  <a:schemeClr val="dk1"/>
                </a:solidFill>
              </a:rPr>
              <a:t>,</a:t>
            </a:r>
            <a:r>
              <a:rPr lang="ko-KR" altLang="en-US" sz="1500">
                <a:solidFill>
                  <a:schemeClr val="dk1"/>
                </a:solidFill>
              </a:rPr>
              <a:t> </a:t>
            </a:r>
            <a:r>
              <a:rPr lang="ko-KR" altLang="en-US" sz="1500" b="1">
                <a:solidFill>
                  <a:schemeClr val="dk1"/>
                </a:solidFill>
              </a:rPr>
              <a:t>새로운 사진으로 대체</a:t>
            </a:r>
            <a:endParaRPr lang="ko-KR" altLang="en-US" sz="1500">
              <a:solidFill>
                <a:schemeClr val="dk1"/>
              </a:solidFill>
            </a:endParaRPr>
          </a:p>
          <a:p>
            <a:pPr marL="214200" lvl="0" indent="-214200">
              <a:buFont typeface="Arial"/>
              <a:buChar char="•"/>
              <a:defRPr/>
            </a:pPr>
            <a:r>
              <a:rPr lang="ko-KR" altLang="en-US" sz="1500" b="1">
                <a:solidFill>
                  <a:schemeClr val="dk1"/>
                </a:solidFill>
              </a:rPr>
              <a:t>추가 사진</a:t>
            </a:r>
            <a:r>
              <a:rPr lang="ko-KR" altLang="en-US" sz="1500">
                <a:solidFill>
                  <a:schemeClr val="dk1"/>
                </a:solidFill>
              </a:rPr>
              <a:t>은 기존 사진에 덧붙여서 사진 </a:t>
            </a:r>
            <a:r>
              <a:rPr lang="ko-KR" altLang="en-US" sz="1500" b="1">
                <a:solidFill>
                  <a:schemeClr val="dk1"/>
                </a:solidFill>
              </a:rPr>
              <a:t>추가 저장 실행</a:t>
            </a:r>
            <a:endParaRPr lang="ko-KR" altLang="en-US" sz="1500" b="1">
              <a:solidFill>
                <a:schemeClr val="dk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170575" y="145380"/>
            <a:ext cx="3388893" cy="638673"/>
          </a:xfrm>
          <a:prstGeom prst="rect">
            <a:avLst/>
          </a:prstGeom>
          <a:noFill/>
          <a:ln w="28575">
            <a:solidFill>
              <a:srgbClr val="ff6600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ko-KR" altLang="en-US" sz="1500">
              <a:solidFill>
                <a:schemeClr val="dk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9824793" y="5611727"/>
            <a:ext cx="300786" cy="297779"/>
          </a:xfrm>
          <a:prstGeom prst="rect">
            <a:avLst/>
          </a:prstGeom>
          <a:noFill/>
          <a:ln w="28575">
            <a:solidFill>
              <a:srgbClr val="ff6600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ko-KR" altLang="en-US" sz="1500">
              <a:solidFill>
                <a:schemeClr val="dk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253789" y="197517"/>
            <a:ext cx="370971" cy="538410"/>
          </a:xfrm>
          <a:prstGeom prst="rect">
            <a:avLst/>
          </a:prstGeom>
          <a:noFill/>
          <a:ln w="28575">
            <a:noFill/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3300">
                <a:solidFill>
                  <a:schemeClr val="accent2"/>
                </a:solidFill>
              </a:rPr>
              <a:t>1</a:t>
            </a:r>
            <a:endParaRPr lang="en-US" altLang="ko-KR" sz="3300">
              <a:solidFill>
                <a:schemeClr val="accent2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9456822" y="5383128"/>
            <a:ext cx="370971" cy="538410"/>
          </a:xfrm>
          <a:prstGeom prst="rect">
            <a:avLst/>
          </a:prstGeom>
          <a:noFill/>
          <a:ln w="28575">
            <a:noFill/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3300">
                <a:solidFill>
                  <a:schemeClr val="accent2"/>
                </a:solidFill>
              </a:rPr>
              <a:t>2</a:t>
            </a:r>
            <a:endParaRPr lang="en-US" altLang="ko-KR" sz="33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675664"/>
      </p:ext>
    </p:extLst>
  </p:cSld>
  <p:clrMapOvr>
    <a:masterClrMapping/>
  </p:clrMapOvr>
</p:sld>
</file>

<file path=ppt/slides/slide1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0"/>
            <a:ext cx="2030008" cy="617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66bdab"/>
                </a:solidFill>
                <a:latin typeface="Arial"/>
                <a:cs typeface="Arial"/>
              </a:rPr>
              <a:t>Hotple</a:t>
            </a:r>
            <a:endParaRPr lang="en-US" altLang="ko-KR" sz="3500" b="1" spc="300">
              <a:solidFill>
                <a:srgbClr val="66bdab"/>
              </a:solidFill>
              <a:latin typeface="Arial"/>
              <a:cs typeface="Arial"/>
            </a:endParaRPr>
          </a:p>
        </p:txBody>
      </p:sp>
      <p:sp>
        <p:nvSpPr>
          <p:cNvPr id="34" name="TextBox 21"/>
          <p:cNvSpPr txBox="1"/>
          <p:nvPr/>
        </p:nvSpPr>
        <p:spPr>
          <a:xfrm>
            <a:off x="1906507" y="140363"/>
            <a:ext cx="2579949" cy="391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맛집수정 </a:t>
            </a:r>
            <a:r>
              <a:rPr lang="en-US" altLang="ko-KR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-</a:t>
            </a:r>
            <a:r>
              <a:rPr lang="ko-KR" altLang="en-US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 관리자</a:t>
            </a:r>
            <a:endParaRPr lang="ko-KR" altLang="en-US" sz="2000" b="1" spc="300">
              <a:solidFill>
                <a:srgbClr val="66bdab"/>
              </a:solidFill>
              <a:latin typeface="Arial"/>
              <a:ea typeface="굴림"/>
              <a:cs typeface="Arial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215688" y="200525"/>
            <a:ext cx="5283867" cy="999622"/>
          </a:xfrm>
          <a:prstGeom prst="rect">
            <a:avLst/>
          </a:prstGeom>
          <a:solidFill>
            <a:schemeClr val="lt1"/>
          </a:solidFill>
          <a:ln w="28575">
            <a:solidFill>
              <a:srgbClr val="3dbab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&lt;</a:t>
            </a:r>
            <a:r>
              <a:rPr lang="ko-KR" altLang="en-US" sz="1500" b="1">
                <a:solidFill>
                  <a:schemeClr val="dk1"/>
                </a:solidFill>
              </a:rPr>
              <a:t>이용시간</a:t>
            </a:r>
            <a:r>
              <a:rPr lang="en-US" altLang="ko-KR" sz="1500" b="1">
                <a:solidFill>
                  <a:schemeClr val="dk1"/>
                </a:solidFill>
              </a:rPr>
              <a:t>&gt; </a:t>
            </a:r>
            <a:endParaRPr lang="en-US" altLang="ko-KR" sz="1500" b="1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ko-KR" altLang="en-US" sz="1500">
                <a:solidFill>
                  <a:schemeClr val="dk1"/>
                </a:solidFill>
              </a:rPr>
              <a:t>기존에 입력된 이용시간이 나오고</a:t>
            </a:r>
            <a:r>
              <a:rPr lang="en-US" altLang="ko-KR" sz="1500">
                <a:solidFill>
                  <a:schemeClr val="dk1"/>
                </a:solidFill>
              </a:rPr>
              <a:t>,</a:t>
            </a:r>
            <a:r>
              <a:rPr lang="ko-KR" altLang="en-US" sz="1500">
                <a:solidFill>
                  <a:schemeClr val="dk1"/>
                </a:solidFill>
              </a:rPr>
              <a:t> </a:t>
            </a:r>
            <a:endParaRPr lang="ko-KR" altLang="en-US" sz="1500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ko-KR" altLang="en-US" sz="1500">
                <a:solidFill>
                  <a:schemeClr val="dk1"/>
                </a:solidFill>
              </a:rPr>
              <a:t>새로 </a:t>
            </a:r>
            <a:r>
              <a:rPr lang="en-US" altLang="ko-KR" sz="1500">
                <a:solidFill>
                  <a:schemeClr val="dk1"/>
                </a:solidFill>
              </a:rPr>
              <a:t>+</a:t>
            </a:r>
            <a:r>
              <a:rPr lang="ko-KR" altLang="en-US" sz="1500">
                <a:solidFill>
                  <a:schemeClr val="dk1"/>
                </a:solidFill>
              </a:rPr>
              <a:t> 버튼을 눌러 입력할 경우 해당 시간으로 저장</a:t>
            </a:r>
            <a:endParaRPr lang="ko-KR" altLang="en-US" sz="1500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en-US" altLang="ko-KR" sz="1000">
                <a:solidFill>
                  <a:schemeClr val="dk1"/>
                </a:solidFill>
              </a:rPr>
              <a:t>*</a:t>
            </a:r>
            <a:r>
              <a:rPr lang="ko-KR" altLang="en-US" sz="1000">
                <a:solidFill>
                  <a:schemeClr val="dk1"/>
                </a:solidFill>
              </a:rPr>
              <a:t> 추가 버튼은 기존과 동일하게 </a:t>
            </a:r>
            <a:r>
              <a:rPr lang="en-US" altLang="ko-KR" sz="1000">
                <a:solidFill>
                  <a:schemeClr val="dk1"/>
                </a:solidFill>
              </a:rPr>
              <a:t>5</a:t>
            </a:r>
            <a:r>
              <a:rPr lang="ko-KR" altLang="en-US" sz="1000">
                <a:solidFill>
                  <a:schemeClr val="dk1"/>
                </a:solidFill>
              </a:rPr>
              <a:t>개까지만 입력 가능</a:t>
            </a:r>
            <a:endParaRPr lang="ko-KR" altLang="en-US" sz="1000">
              <a:solidFill>
                <a:schemeClr val="dk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0966" y="675657"/>
            <a:ext cx="4872377" cy="5951735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00981" y="1359164"/>
            <a:ext cx="4042245" cy="1905105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80797" y="5107541"/>
            <a:ext cx="4305673" cy="1455546"/>
          </a:xfrm>
          <a:prstGeom prst="rect">
            <a:avLst/>
          </a:prstGeom>
          <a:ln>
            <a:solidFill>
              <a:schemeClr val="dk1"/>
            </a:solidFill>
          </a:ln>
        </p:spPr>
      </p:pic>
      <p:cxnSp>
        <p:nvCxnSpPr>
          <p:cNvPr id="55" name="화살표 54"/>
          <p:cNvCxnSpPr>
            <a:stCxn id="51" idx="2"/>
            <a:endCxn id="54" idx="0"/>
          </p:cNvCxnSpPr>
          <p:nvPr/>
        </p:nvCxnSpPr>
        <p:spPr>
          <a:xfrm rot="16200000" flipH="1">
            <a:off x="7506232" y="4180140"/>
            <a:ext cx="1843271" cy="11530"/>
          </a:xfrm>
          <a:prstGeom prst="straightConnector1">
            <a:avLst/>
          </a:prstGeom>
          <a:ln w="28575">
            <a:solidFill>
              <a:srgbClr val="3dbab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6531140" y="3641556"/>
            <a:ext cx="3689682" cy="999622"/>
          </a:xfrm>
          <a:prstGeom prst="rect">
            <a:avLst/>
          </a:prstGeom>
          <a:solidFill>
            <a:schemeClr val="lt1"/>
          </a:solidFill>
          <a:ln w="28575">
            <a:solidFill>
              <a:srgbClr val="3dbab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500" b="1">
                <a:solidFill>
                  <a:schemeClr val="dk1"/>
                </a:solidFill>
              </a:rPr>
              <a:t>수정할 내용 작성 후 </a:t>
            </a:r>
            <a:endParaRPr lang="ko-KR" altLang="en-US" sz="1500" b="1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en-US" altLang="ko-KR" sz="1500">
                <a:solidFill>
                  <a:schemeClr val="dk1"/>
                </a:solidFill>
              </a:rPr>
              <a:t>[</a:t>
            </a:r>
            <a:r>
              <a:rPr lang="ko-KR" altLang="en-US" sz="1500">
                <a:solidFill>
                  <a:schemeClr val="dk1"/>
                </a:solidFill>
              </a:rPr>
              <a:t>정보 수정</a:t>
            </a:r>
            <a:r>
              <a:rPr lang="en-US" altLang="ko-KR" sz="1500">
                <a:solidFill>
                  <a:schemeClr val="dk1"/>
                </a:solidFill>
              </a:rPr>
              <a:t>]</a:t>
            </a:r>
            <a:r>
              <a:rPr lang="ko-KR" altLang="en-US" sz="1500">
                <a:solidFill>
                  <a:schemeClr val="dk1"/>
                </a:solidFill>
              </a:rPr>
              <a:t> 클릭 시</a:t>
            </a:r>
            <a:r>
              <a:rPr lang="en-US" altLang="ko-KR" sz="1500">
                <a:solidFill>
                  <a:schemeClr val="dk1"/>
                </a:solidFill>
              </a:rPr>
              <a:t>,</a:t>
            </a:r>
            <a:r>
              <a:rPr lang="ko-KR" altLang="en-US" sz="1500">
                <a:solidFill>
                  <a:schemeClr val="dk1"/>
                </a:solidFill>
              </a:rPr>
              <a:t> </a:t>
            </a:r>
            <a:endParaRPr lang="ko-KR" altLang="en-US" sz="1500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ko-KR" altLang="en-US" sz="1500">
                <a:solidFill>
                  <a:schemeClr val="dk1"/>
                </a:solidFill>
              </a:rPr>
              <a:t>메뉴 수정 이동 또는 수정하기 종료 진행</a:t>
            </a:r>
            <a:endParaRPr lang="ko-KR" altLang="en-US" sz="15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721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1-3</a:t>
            </a:r>
          </a:p>
        </p:txBody>
      </p:sp>
      <p:sp>
        <p:nvSpPr>
          <p:cNvPr id="72" name="타원 71"/>
          <p:cNvSpPr/>
          <p:nvPr/>
        </p:nvSpPr>
        <p:spPr>
          <a:xfrm>
            <a:off x="691943" y="2568922"/>
            <a:ext cx="1648557" cy="1720155"/>
          </a:xfrm>
          <a:prstGeom prst="ellipse">
            <a:avLst/>
          </a:prstGeom>
          <a:solidFill>
            <a:srgbClr val="9BE5C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/>
              <a:t>일정</a:t>
            </a:r>
          </a:p>
          <a:p>
            <a:pPr lvl="0" algn="ctr">
              <a:defRPr/>
            </a:pPr>
            <a:r>
              <a:rPr lang="en-US" altLang="ko-KR" b="1"/>
              <a:t>Schedule</a:t>
            </a:r>
          </a:p>
        </p:txBody>
      </p:sp>
      <p:sp>
        <p:nvSpPr>
          <p:cNvPr id="73" name="타원 72"/>
          <p:cNvSpPr/>
          <p:nvPr/>
        </p:nvSpPr>
        <p:spPr>
          <a:xfrm>
            <a:off x="2970618" y="1829610"/>
            <a:ext cx="3125382" cy="3198779"/>
          </a:xfrm>
          <a:prstGeom prst="ellipse">
            <a:avLst/>
          </a:prstGeom>
          <a:solidFill>
            <a:srgbClr val="CDF2E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/>
          </a:p>
        </p:txBody>
      </p:sp>
      <p:sp>
        <p:nvSpPr>
          <p:cNvPr id="76" name="타원 75"/>
          <p:cNvSpPr/>
          <p:nvPr/>
        </p:nvSpPr>
        <p:spPr>
          <a:xfrm>
            <a:off x="6660173" y="1066068"/>
            <a:ext cx="4982307" cy="4725864"/>
          </a:xfrm>
          <a:prstGeom prst="ellipse">
            <a:avLst/>
          </a:prstGeom>
          <a:solidFill>
            <a:srgbClr val="CDF2E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/>
          </a:p>
        </p:txBody>
      </p:sp>
      <p:sp>
        <p:nvSpPr>
          <p:cNvPr id="77" name="타원 76"/>
          <p:cNvSpPr/>
          <p:nvPr/>
        </p:nvSpPr>
        <p:spPr>
          <a:xfrm>
            <a:off x="3730636" y="1829288"/>
            <a:ext cx="1575673" cy="1599711"/>
          </a:xfrm>
          <a:prstGeom prst="ellipse">
            <a:avLst/>
          </a:prstGeom>
          <a:solidFill>
            <a:srgbClr val="9BE5C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/>
              <a:t>일정</a:t>
            </a:r>
          </a:p>
          <a:p>
            <a:pPr lvl="0" algn="ctr">
              <a:defRPr/>
            </a:pPr>
            <a:r>
              <a:rPr lang="ko-KR" altLang="en-US" b="1"/>
              <a:t>관리</a:t>
            </a:r>
          </a:p>
        </p:txBody>
      </p:sp>
      <p:sp>
        <p:nvSpPr>
          <p:cNvPr id="82" name="타원 81"/>
          <p:cNvSpPr/>
          <p:nvPr/>
        </p:nvSpPr>
        <p:spPr>
          <a:xfrm>
            <a:off x="3802311" y="3429000"/>
            <a:ext cx="1465384" cy="1599711"/>
          </a:xfrm>
          <a:prstGeom prst="ellipse">
            <a:avLst/>
          </a:prstGeom>
          <a:solidFill>
            <a:srgbClr val="9BE5C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/>
              <a:t>여행기</a:t>
            </a:r>
          </a:p>
          <a:p>
            <a:pPr lvl="0" algn="ctr">
              <a:defRPr/>
            </a:pPr>
            <a:r>
              <a:rPr lang="ko-KR" altLang="en-US" b="1"/>
              <a:t>관리</a:t>
            </a:r>
          </a:p>
        </p:txBody>
      </p:sp>
      <p:sp>
        <p:nvSpPr>
          <p:cNvPr id="84" name="타원 83"/>
          <p:cNvSpPr/>
          <p:nvPr/>
        </p:nvSpPr>
        <p:spPr>
          <a:xfrm>
            <a:off x="8531468" y="4607412"/>
            <a:ext cx="1233365" cy="1196731"/>
          </a:xfrm>
          <a:prstGeom prst="ellipse">
            <a:avLst/>
          </a:prstGeom>
          <a:solidFill>
            <a:srgbClr val="9BE5C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/>
              <a:t>여행기</a:t>
            </a:r>
          </a:p>
          <a:p>
            <a:pPr lvl="0" algn="ctr">
              <a:defRPr/>
            </a:pPr>
            <a:r>
              <a:rPr lang="ko-KR" altLang="en-US" b="1"/>
              <a:t>작성</a:t>
            </a:r>
          </a:p>
        </p:txBody>
      </p:sp>
      <p:sp>
        <p:nvSpPr>
          <p:cNvPr id="87" name="타원 86"/>
          <p:cNvSpPr/>
          <p:nvPr/>
        </p:nvSpPr>
        <p:spPr>
          <a:xfrm>
            <a:off x="8525120" y="3429000"/>
            <a:ext cx="1208943" cy="1196731"/>
          </a:xfrm>
          <a:prstGeom prst="ellipse">
            <a:avLst/>
          </a:prstGeom>
          <a:solidFill>
            <a:srgbClr val="9BE5C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/>
              <a:t>일정</a:t>
            </a:r>
          </a:p>
          <a:p>
            <a:pPr lvl="0" algn="ctr">
              <a:defRPr/>
            </a:pPr>
            <a:r>
              <a:rPr lang="ko-KR" altLang="en-US" b="1"/>
              <a:t>공유</a:t>
            </a:r>
          </a:p>
        </p:txBody>
      </p:sp>
      <p:sp>
        <p:nvSpPr>
          <p:cNvPr id="88" name="타원 87"/>
          <p:cNvSpPr/>
          <p:nvPr/>
        </p:nvSpPr>
        <p:spPr>
          <a:xfrm>
            <a:off x="8518768" y="2232268"/>
            <a:ext cx="1233365" cy="1196731"/>
          </a:xfrm>
          <a:prstGeom prst="ellipse">
            <a:avLst/>
          </a:prstGeom>
          <a:solidFill>
            <a:srgbClr val="9BE5C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/>
              <a:t>정산</a:t>
            </a:r>
          </a:p>
          <a:p>
            <a:pPr lvl="0" algn="ctr">
              <a:defRPr/>
            </a:pPr>
            <a:r>
              <a:rPr lang="ko-KR" altLang="en-US" b="1"/>
              <a:t>처리</a:t>
            </a:r>
          </a:p>
        </p:txBody>
      </p:sp>
      <p:sp>
        <p:nvSpPr>
          <p:cNvPr id="89" name="타원 88"/>
          <p:cNvSpPr/>
          <p:nvPr/>
        </p:nvSpPr>
        <p:spPr>
          <a:xfrm>
            <a:off x="8500209" y="1078034"/>
            <a:ext cx="1233366" cy="1196731"/>
          </a:xfrm>
          <a:prstGeom prst="ellipse">
            <a:avLst/>
          </a:prstGeom>
          <a:solidFill>
            <a:srgbClr val="9BE5C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/>
              <a:t>여행</a:t>
            </a:r>
          </a:p>
          <a:p>
            <a:pPr lvl="0" algn="ctr">
              <a:defRPr/>
            </a:pPr>
            <a:r>
              <a:rPr lang="ko-KR" altLang="en-US" b="1"/>
              <a:t>생성</a:t>
            </a:r>
          </a:p>
        </p:txBody>
      </p:sp>
      <p:sp>
        <p:nvSpPr>
          <p:cNvPr id="90" name="TextBox 21"/>
          <p:cNvSpPr txBox="1"/>
          <p:nvPr/>
        </p:nvSpPr>
        <p:spPr>
          <a:xfrm>
            <a:off x="2299137" y="264557"/>
            <a:ext cx="3112968" cy="466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요구분석</a:t>
            </a:r>
            <a:r>
              <a:rPr lang="ko-KR" altLang="en-US" sz="2500" spc="300">
                <a:solidFill>
                  <a:srgbClr val="69D8AD"/>
                </a:solidFill>
                <a:latin typeface="Arial"/>
                <a:ea typeface="굴림"/>
                <a:cs typeface="Arial"/>
              </a:rPr>
              <a:t> </a:t>
            </a:r>
            <a:r>
              <a:rPr lang="en-US" altLang="ko-KR" sz="2500" spc="300">
                <a:solidFill>
                  <a:srgbClr val="69D8AD"/>
                </a:solidFill>
                <a:latin typeface="Arial"/>
                <a:ea typeface="굴림"/>
                <a:cs typeface="Arial"/>
              </a:rPr>
              <a:t>-</a:t>
            </a:r>
            <a:r>
              <a:rPr lang="ko-KR" altLang="en-US" sz="2500" spc="300">
                <a:solidFill>
                  <a:srgbClr val="69D8AD"/>
                </a:solidFill>
                <a:latin typeface="Arial"/>
                <a:ea typeface="굴림"/>
                <a:cs typeface="Arial"/>
              </a:rPr>
              <a:t> 일정</a:t>
            </a:r>
          </a:p>
        </p:txBody>
      </p:sp>
    </p:spTree>
    <p:extLst>
      <p:ext uri="{BB962C8B-B14F-4D97-AF65-F5344CB8AC3E}">
        <p14:creationId xmlns:p14="http://schemas.microsoft.com/office/powerpoint/2010/main" val="2181396701"/>
      </p:ext>
    </p:extLst>
  </p:cSld>
  <p:clrMapOvr>
    <a:masterClrMapping/>
  </p:clrMapOvr>
</p:sld>
</file>

<file path=ppt/slides/slide1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0"/>
            <a:ext cx="2030008" cy="617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66bdab"/>
                </a:solidFill>
                <a:latin typeface="Arial"/>
                <a:cs typeface="Arial"/>
              </a:rPr>
              <a:t>Hotple</a:t>
            </a:r>
            <a:endParaRPr lang="en-US" altLang="ko-KR" sz="3500" b="1" spc="300">
              <a:solidFill>
                <a:srgbClr val="66bdab"/>
              </a:solidFill>
              <a:latin typeface="Arial"/>
              <a:cs typeface="Arial"/>
            </a:endParaRPr>
          </a:p>
        </p:txBody>
      </p:sp>
      <p:sp>
        <p:nvSpPr>
          <p:cNvPr id="34" name="TextBox 21"/>
          <p:cNvSpPr txBox="1"/>
          <p:nvPr/>
        </p:nvSpPr>
        <p:spPr>
          <a:xfrm>
            <a:off x="1906507" y="140363"/>
            <a:ext cx="2579949" cy="391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메뉴수정 </a:t>
            </a:r>
            <a:r>
              <a:rPr lang="en-US" altLang="ko-KR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-</a:t>
            </a:r>
            <a:r>
              <a:rPr lang="ko-KR" altLang="en-US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 관리자</a:t>
            </a:r>
            <a:endParaRPr lang="ko-KR" altLang="en-US" sz="2000" b="1" spc="300">
              <a:solidFill>
                <a:srgbClr val="66bdab"/>
              </a:solidFill>
              <a:latin typeface="Arial"/>
              <a:ea typeface="굴림"/>
              <a:cs typeface="Arial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388767" y="3198393"/>
            <a:ext cx="5604710" cy="3385884"/>
          </a:xfrm>
          <a:prstGeom prst="rect">
            <a:avLst/>
          </a:prstGeom>
          <a:solidFill>
            <a:schemeClr val="lt1"/>
          </a:solidFill>
          <a:ln w="28575">
            <a:solidFill>
              <a:srgbClr val="3dbab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2000" b="1">
                <a:solidFill>
                  <a:schemeClr val="dk1"/>
                </a:solidFill>
              </a:rPr>
              <a:t>&lt;</a:t>
            </a:r>
            <a:r>
              <a:rPr lang="ko-KR" altLang="en-US" sz="2000" b="1">
                <a:solidFill>
                  <a:schemeClr val="dk1"/>
                </a:solidFill>
              </a:rPr>
              <a:t>메뉴 수정</a:t>
            </a:r>
            <a:r>
              <a:rPr lang="en-US" altLang="ko-KR" sz="2000" b="1">
                <a:solidFill>
                  <a:schemeClr val="dk1"/>
                </a:solidFill>
              </a:rPr>
              <a:t>&gt;</a:t>
            </a:r>
            <a:r>
              <a:rPr lang="en-US" altLang="ko-KR" sz="1500" b="1">
                <a:solidFill>
                  <a:schemeClr val="dk1"/>
                </a:solidFill>
              </a:rPr>
              <a:t> </a:t>
            </a:r>
            <a:endParaRPr lang="en-US" altLang="ko-KR" sz="1500" b="1">
              <a:solidFill>
                <a:schemeClr val="dk1"/>
              </a:solidFill>
            </a:endParaRPr>
          </a:p>
          <a:p>
            <a:pPr marL="277500" lvl="0" indent="-277500">
              <a:buAutoNum type="arabicPeriod"/>
              <a:defRPr/>
            </a:pPr>
            <a:r>
              <a:rPr lang="ko-KR" altLang="en-US" sz="1500">
                <a:solidFill>
                  <a:schemeClr val="dk1"/>
                </a:solidFill>
              </a:rPr>
              <a:t>정보 수정 후 생성된 버튼 혹은 상세 뷰에 존재하는 </a:t>
            </a:r>
            <a:r>
              <a:rPr lang="en-US" altLang="ko-KR" sz="1500" b="1">
                <a:solidFill>
                  <a:schemeClr val="dk1"/>
                </a:solidFill>
              </a:rPr>
              <a:t>[</a:t>
            </a:r>
            <a:r>
              <a:rPr lang="ko-KR" altLang="en-US" sz="1500" b="1">
                <a:solidFill>
                  <a:schemeClr val="dk1"/>
                </a:solidFill>
              </a:rPr>
              <a:t>메뉴 수정</a:t>
            </a:r>
            <a:r>
              <a:rPr lang="en-US" altLang="ko-KR" sz="1500" b="1">
                <a:solidFill>
                  <a:schemeClr val="dk1"/>
                </a:solidFill>
              </a:rPr>
              <a:t>]</a:t>
            </a:r>
            <a:r>
              <a:rPr lang="en-US" altLang="ko-KR" sz="1500">
                <a:solidFill>
                  <a:schemeClr val="dk1"/>
                </a:solidFill>
              </a:rPr>
              <a:t> </a:t>
            </a:r>
            <a:r>
              <a:rPr lang="ko-KR" altLang="en-US" sz="1500">
                <a:solidFill>
                  <a:schemeClr val="dk1"/>
                </a:solidFill>
              </a:rPr>
              <a:t>버튼으로 이동 가능</a:t>
            </a:r>
            <a:endParaRPr lang="ko-KR" altLang="en-US" sz="1500">
              <a:solidFill>
                <a:schemeClr val="dk1"/>
              </a:solidFill>
            </a:endParaRPr>
          </a:p>
          <a:p>
            <a:pPr marL="277500" lvl="0" indent="-277500">
              <a:buAutoNum type="arabicPeriod"/>
              <a:defRPr/>
            </a:pPr>
            <a:endParaRPr lang="ko-KR" altLang="en-US" sz="1500">
              <a:solidFill>
                <a:schemeClr val="dk1"/>
              </a:solidFill>
            </a:endParaRPr>
          </a:p>
          <a:p>
            <a:pPr marL="277500" lvl="0" indent="-277500">
              <a:buAutoNum type="arabicPeriod"/>
              <a:defRPr/>
            </a:pPr>
            <a:r>
              <a:rPr lang="ko-KR" altLang="en-US" sz="1500">
                <a:solidFill>
                  <a:schemeClr val="dk1"/>
                </a:solidFill>
              </a:rPr>
              <a:t>기존 메뉴 정보만큼 폼이 생성되어 있으며</a:t>
            </a:r>
            <a:r>
              <a:rPr lang="en-US" altLang="ko-KR" sz="1500">
                <a:solidFill>
                  <a:schemeClr val="dk1"/>
                </a:solidFill>
              </a:rPr>
              <a:t>,</a:t>
            </a:r>
            <a:r>
              <a:rPr lang="ko-KR" altLang="en-US" sz="1500">
                <a:solidFill>
                  <a:schemeClr val="dk1"/>
                </a:solidFill>
              </a:rPr>
              <a:t> 이를 포함해서 </a:t>
            </a:r>
            <a:r>
              <a:rPr lang="ko-KR" altLang="en-US" sz="1500" b="1">
                <a:solidFill>
                  <a:schemeClr val="dk1"/>
                </a:solidFill>
              </a:rPr>
              <a:t>총 </a:t>
            </a:r>
            <a:r>
              <a:rPr lang="en-US" altLang="ko-KR" sz="1500" b="1">
                <a:solidFill>
                  <a:schemeClr val="dk1"/>
                </a:solidFill>
              </a:rPr>
              <a:t>5</a:t>
            </a:r>
            <a:r>
              <a:rPr lang="ko-KR" altLang="en-US" sz="1500" b="1">
                <a:solidFill>
                  <a:schemeClr val="dk1"/>
                </a:solidFill>
              </a:rPr>
              <a:t>개 입력 가능</a:t>
            </a:r>
            <a:r>
              <a:rPr lang="en-US" altLang="ko-KR" sz="1500">
                <a:solidFill>
                  <a:schemeClr val="dk1"/>
                </a:solidFill>
              </a:rPr>
              <a:t>!</a:t>
            </a:r>
            <a:endParaRPr lang="en-US" altLang="ko-KR" sz="1500">
              <a:solidFill>
                <a:schemeClr val="dk1"/>
              </a:solidFill>
            </a:endParaRPr>
          </a:p>
          <a:p>
            <a:pPr marL="277500" lvl="0" indent="-277500">
              <a:buAutoNum type="arabicPeriod"/>
              <a:defRPr/>
            </a:pPr>
            <a:endParaRPr lang="en-US" altLang="ko-KR" sz="1500">
              <a:solidFill>
                <a:schemeClr val="dk1"/>
              </a:solidFill>
            </a:endParaRPr>
          </a:p>
          <a:p>
            <a:pPr marL="277500" lvl="0" indent="-277500">
              <a:buAutoNum type="arabicPeriod"/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X</a:t>
            </a:r>
            <a:r>
              <a:rPr lang="ko-KR" altLang="en-US" sz="1500" b="1">
                <a:solidFill>
                  <a:schemeClr val="dk1"/>
                </a:solidFill>
              </a:rPr>
              <a:t> 버튼 클릭 시</a:t>
            </a:r>
            <a:r>
              <a:rPr lang="ko-KR" altLang="en-US" sz="1500">
                <a:solidFill>
                  <a:schemeClr val="dk1"/>
                </a:solidFill>
              </a:rPr>
              <a:t> 해당 메뉴를 바로 삭제하지 않고</a:t>
            </a:r>
            <a:r>
              <a:rPr lang="en-US" altLang="ko-KR" sz="1500">
                <a:solidFill>
                  <a:schemeClr val="dk1"/>
                </a:solidFill>
              </a:rPr>
              <a:t>,</a:t>
            </a:r>
            <a:r>
              <a:rPr lang="ko-KR" altLang="en-US" sz="1500">
                <a:solidFill>
                  <a:schemeClr val="dk1"/>
                </a:solidFill>
              </a:rPr>
              <a:t> </a:t>
            </a:r>
            <a:r>
              <a:rPr lang="ko-KR" altLang="en-US" sz="1500" b="1">
                <a:solidFill>
                  <a:schemeClr val="dk1"/>
                </a:solidFill>
              </a:rPr>
              <a:t>폼을 넘겼을 때 판단하여 삭제</a:t>
            </a:r>
            <a:r>
              <a:rPr lang="ko-KR" altLang="en-US" sz="1500">
                <a:solidFill>
                  <a:schemeClr val="dk1"/>
                </a:solidFill>
              </a:rPr>
              <a:t> 기능 진행</a:t>
            </a:r>
            <a:endParaRPr lang="ko-KR" altLang="en-US" sz="1500">
              <a:solidFill>
                <a:schemeClr val="dk1"/>
              </a:solidFill>
            </a:endParaRPr>
          </a:p>
          <a:p>
            <a:pPr marL="277500" lvl="0" indent="-277500">
              <a:buAutoNum type="arabicPeriod"/>
              <a:defRPr/>
            </a:pPr>
            <a:endParaRPr lang="ko-KR" altLang="en-US" sz="1500">
              <a:solidFill>
                <a:schemeClr val="dk1"/>
              </a:solidFill>
            </a:endParaRPr>
          </a:p>
          <a:p>
            <a:pPr marL="277500" lvl="0" indent="-277500">
              <a:buAutoNum type="arabicPeriod"/>
              <a:defRPr/>
            </a:pPr>
            <a:r>
              <a:rPr lang="ko-KR" altLang="en-US" sz="1500">
                <a:solidFill>
                  <a:schemeClr val="dk1"/>
                </a:solidFill>
              </a:rPr>
              <a:t>이미지만 변경할 경우 기존 이미지 대신 </a:t>
            </a:r>
            <a:r>
              <a:rPr lang="ko-KR" altLang="en-US" sz="1500" b="1">
                <a:solidFill>
                  <a:schemeClr val="dk1"/>
                </a:solidFill>
              </a:rPr>
              <a:t>새로운 이미지로 변경</a:t>
            </a:r>
            <a:r>
              <a:rPr lang="ko-KR" altLang="en-US" sz="1500">
                <a:solidFill>
                  <a:schemeClr val="dk1"/>
                </a:solidFill>
              </a:rPr>
              <a:t>됨</a:t>
            </a:r>
            <a:endParaRPr lang="ko-KR" altLang="en-US" sz="1500">
              <a:solidFill>
                <a:schemeClr val="dk1"/>
              </a:solidFill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6827" y="726650"/>
            <a:ext cx="5563082" cy="5906011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1543428897"/>
      </p:ext>
    </p:extLst>
  </p:cSld>
  <p:clrMapOvr>
    <a:masterClrMapping/>
  </p:clrMapOvr>
</p:sld>
</file>

<file path=ppt/slides/slide1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0"/>
            <a:ext cx="2030008" cy="617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66bdab"/>
                </a:solidFill>
                <a:latin typeface="Arial"/>
                <a:cs typeface="Arial"/>
              </a:rPr>
              <a:t>Hotple</a:t>
            </a:r>
            <a:endParaRPr lang="en-US" altLang="ko-KR" sz="3500" b="1" spc="300">
              <a:solidFill>
                <a:srgbClr val="66bdab"/>
              </a:solidFill>
              <a:latin typeface="Arial"/>
              <a:cs typeface="Arial"/>
            </a:endParaRPr>
          </a:p>
        </p:txBody>
      </p:sp>
      <p:sp>
        <p:nvSpPr>
          <p:cNvPr id="34" name="TextBox 21"/>
          <p:cNvSpPr txBox="1"/>
          <p:nvPr/>
        </p:nvSpPr>
        <p:spPr>
          <a:xfrm>
            <a:off x="1906507" y="140363"/>
            <a:ext cx="2008449" cy="391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맛집 </a:t>
            </a:r>
            <a:r>
              <a:rPr lang="en-US" altLang="ko-KR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-</a:t>
            </a:r>
            <a:r>
              <a:rPr lang="ko-KR" altLang="en-US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 이용자</a:t>
            </a:r>
            <a:endParaRPr lang="ko-KR" altLang="en-US" sz="2000" b="1" spc="300">
              <a:solidFill>
                <a:srgbClr val="66bdab"/>
              </a:solidFill>
              <a:latin typeface="Arial"/>
              <a:ea typeface="굴림"/>
              <a:cs typeface="Arial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8522" y="1653481"/>
            <a:ext cx="7246510" cy="5044959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36" name="직사각형 35"/>
          <p:cNvSpPr/>
          <p:nvPr/>
        </p:nvSpPr>
        <p:spPr>
          <a:xfrm>
            <a:off x="188498" y="577520"/>
            <a:ext cx="7248224" cy="959515"/>
          </a:xfrm>
          <a:prstGeom prst="rect">
            <a:avLst/>
          </a:prstGeom>
          <a:solidFill>
            <a:schemeClr val="lt1"/>
          </a:solidFill>
          <a:ln w="28575">
            <a:solidFill>
              <a:srgbClr val="3dbab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500">
                <a:solidFill>
                  <a:schemeClr val="dk1"/>
                </a:solidFill>
              </a:rPr>
              <a:t>이용자 용 메인페이지의 메뉴 중 </a:t>
            </a:r>
            <a:r>
              <a:rPr lang="en-US" altLang="ko-KR" sz="1500" b="1" u="sng">
                <a:solidFill>
                  <a:schemeClr val="dk1"/>
                </a:solidFill>
              </a:rPr>
              <a:t>&lt;</a:t>
            </a:r>
            <a:r>
              <a:rPr lang="ko-KR" altLang="en-US" sz="1500" b="1" u="sng">
                <a:solidFill>
                  <a:schemeClr val="dk1"/>
                </a:solidFill>
              </a:rPr>
              <a:t>맛집</a:t>
            </a:r>
            <a:r>
              <a:rPr lang="en-US" altLang="ko-KR" sz="1500" b="1" u="sng">
                <a:solidFill>
                  <a:schemeClr val="dk1"/>
                </a:solidFill>
              </a:rPr>
              <a:t>&gt;</a:t>
            </a:r>
            <a:r>
              <a:rPr lang="ko-KR" altLang="en-US" sz="1500">
                <a:solidFill>
                  <a:schemeClr val="dk1"/>
                </a:solidFill>
              </a:rPr>
              <a:t> 클릭 시</a:t>
            </a:r>
            <a:r>
              <a:rPr lang="en-US" altLang="ko-KR" sz="1500">
                <a:solidFill>
                  <a:schemeClr val="dk1"/>
                </a:solidFill>
              </a:rPr>
              <a:t>,</a:t>
            </a:r>
            <a:r>
              <a:rPr lang="ko-KR" altLang="en-US" sz="1500">
                <a:solidFill>
                  <a:schemeClr val="dk1"/>
                </a:solidFill>
              </a:rPr>
              <a:t> </a:t>
            </a:r>
            <a:endParaRPr lang="ko-KR" altLang="en-US" sz="1500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ko-KR" altLang="en-US" sz="1500">
                <a:solidFill>
                  <a:schemeClr val="dk1"/>
                </a:solidFill>
              </a:rPr>
              <a:t>등록된 맛집 리스트 확인 가능</a:t>
            </a:r>
            <a:endParaRPr lang="ko-KR" altLang="en-US" sz="1500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en-US" altLang="ko-KR" sz="1500">
                <a:solidFill>
                  <a:schemeClr val="dk1"/>
                </a:solidFill>
              </a:rPr>
              <a:t>*</a:t>
            </a:r>
            <a:r>
              <a:rPr lang="ko-KR" altLang="en-US" sz="1500">
                <a:solidFill>
                  <a:schemeClr val="dk1"/>
                </a:solidFill>
              </a:rPr>
              <a:t> </a:t>
            </a:r>
            <a:r>
              <a:rPr lang="ko-KR" altLang="en-US" sz="1500" u="sng">
                <a:solidFill>
                  <a:schemeClr val="dk1"/>
                </a:solidFill>
              </a:rPr>
              <a:t>메인 이미지</a:t>
            </a:r>
            <a:r>
              <a:rPr lang="en-US" altLang="ko-KR" sz="1500" u="sng">
                <a:solidFill>
                  <a:schemeClr val="dk1"/>
                </a:solidFill>
              </a:rPr>
              <a:t>,</a:t>
            </a:r>
            <a:r>
              <a:rPr lang="ko-KR" altLang="en-US" sz="1500" u="sng">
                <a:solidFill>
                  <a:schemeClr val="dk1"/>
                </a:solidFill>
              </a:rPr>
              <a:t> 매장명</a:t>
            </a:r>
            <a:r>
              <a:rPr lang="en-US" altLang="ko-KR" sz="1500" u="sng">
                <a:solidFill>
                  <a:schemeClr val="dk1"/>
                </a:solidFill>
              </a:rPr>
              <a:t>,</a:t>
            </a:r>
            <a:r>
              <a:rPr lang="ko-KR" altLang="en-US" sz="1500" u="sng">
                <a:solidFill>
                  <a:schemeClr val="dk1"/>
                </a:solidFill>
              </a:rPr>
              <a:t> 한 줄 소개</a:t>
            </a:r>
            <a:r>
              <a:rPr lang="en-US" altLang="ko-KR" sz="1500" u="sng">
                <a:solidFill>
                  <a:schemeClr val="dk1"/>
                </a:solidFill>
              </a:rPr>
              <a:t>,</a:t>
            </a:r>
            <a:r>
              <a:rPr lang="ko-KR" altLang="en-US" sz="1500" u="sng">
                <a:solidFill>
                  <a:schemeClr val="dk1"/>
                </a:solidFill>
              </a:rPr>
              <a:t> 별점 평균</a:t>
            </a:r>
            <a:r>
              <a:rPr lang="en-US" altLang="ko-KR" sz="1500" u="sng">
                <a:solidFill>
                  <a:schemeClr val="dk1"/>
                </a:solidFill>
              </a:rPr>
              <a:t>,</a:t>
            </a:r>
            <a:r>
              <a:rPr lang="ko-KR" altLang="en-US" sz="1500" u="sng">
                <a:solidFill>
                  <a:schemeClr val="dk1"/>
                </a:solidFill>
              </a:rPr>
              <a:t> 리뷰 수</a:t>
            </a:r>
            <a:r>
              <a:rPr lang="en-US" altLang="ko-KR" sz="1500" u="sng">
                <a:solidFill>
                  <a:schemeClr val="dk1"/>
                </a:solidFill>
              </a:rPr>
              <a:t>,</a:t>
            </a:r>
            <a:r>
              <a:rPr lang="ko-KR" altLang="en-US" sz="1500" u="sng">
                <a:solidFill>
                  <a:schemeClr val="dk1"/>
                </a:solidFill>
              </a:rPr>
              <a:t> 맛집 유형</a:t>
            </a:r>
            <a:r>
              <a:rPr lang="ko-KR" altLang="en-US" sz="1500">
                <a:solidFill>
                  <a:schemeClr val="dk1"/>
                </a:solidFill>
              </a:rPr>
              <a:t>으로 구성</a:t>
            </a:r>
            <a:endParaRPr lang="ko-KR" altLang="en-US" sz="1500">
              <a:solidFill>
                <a:schemeClr val="dk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466974" y="2581777"/>
            <a:ext cx="741946" cy="217569"/>
          </a:xfrm>
          <a:prstGeom prst="rect">
            <a:avLst/>
          </a:prstGeom>
          <a:noFill/>
          <a:ln w="28575">
            <a:solidFill>
              <a:srgbClr val="ff6600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ko-KR" altLang="en-US" sz="1500">
              <a:solidFill>
                <a:schemeClr val="dk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83905" y="583532"/>
            <a:ext cx="4400751" cy="1531016"/>
          </a:xfrm>
          <a:prstGeom prst="rect">
            <a:avLst/>
          </a:prstGeom>
          <a:solidFill>
            <a:schemeClr val="lt1"/>
          </a:solidFill>
          <a:ln w="28575">
            <a:solidFill>
              <a:srgbClr val="ff66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&lt;</a:t>
            </a:r>
            <a:r>
              <a:rPr lang="ko-KR" altLang="en-US" sz="1500" b="1">
                <a:solidFill>
                  <a:schemeClr val="dk1"/>
                </a:solidFill>
              </a:rPr>
              <a:t>본</a:t>
            </a:r>
            <a:r>
              <a:rPr lang="en-US" altLang="ko-KR" sz="1500" b="1">
                <a:solidFill>
                  <a:schemeClr val="dk1"/>
                </a:solidFill>
              </a:rPr>
              <a:t>,</a:t>
            </a:r>
            <a:r>
              <a:rPr lang="ko-KR" altLang="en-US" sz="1500" b="1">
                <a:solidFill>
                  <a:schemeClr val="dk1"/>
                </a:solidFill>
              </a:rPr>
              <a:t> 지점 내역</a:t>
            </a:r>
            <a:r>
              <a:rPr lang="en-US" altLang="ko-KR" sz="1500" b="1">
                <a:solidFill>
                  <a:schemeClr val="dk1"/>
                </a:solidFill>
              </a:rPr>
              <a:t>&gt; </a:t>
            </a:r>
            <a:endParaRPr lang="en-US" altLang="ko-KR" sz="1500" b="1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ko-KR" altLang="en-US" sz="1500">
                <a:solidFill>
                  <a:schemeClr val="dk1"/>
                </a:solidFill>
              </a:rPr>
              <a:t>본점만 등록된 경우가 아닌</a:t>
            </a:r>
            <a:r>
              <a:rPr lang="en-US" altLang="ko-KR" sz="1500">
                <a:solidFill>
                  <a:schemeClr val="dk1"/>
                </a:solidFill>
              </a:rPr>
              <a:t>,</a:t>
            </a:r>
            <a:r>
              <a:rPr lang="ko-KR" altLang="en-US" sz="1500">
                <a:solidFill>
                  <a:schemeClr val="dk1"/>
                </a:solidFill>
              </a:rPr>
              <a:t> </a:t>
            </a:r>
            <a:r>
              <a:rPr lang="ko-KR" altLang="en-US" sz="1500" b="1">
                <a:solidFill>
                  <a:schemeClr val="dk1"/>
                </a:solidFill>
              </a:rPr>
              <a:t>본점에 따른 지점까지 등록된 경우만</a:t>
            </a:r>
            <a:r>
              <a:rPr lang="ko-KR" altLang="en-US" sz="1500">
                <a:solidFill>
                  <a:schemeClr val="dk1"/>
                </a:solidFill>
              </a:rPr>
              <a:t> 해당 버튼 생성</a:t>
            </a:r>
            <a:r>
              <a:rPr lang="en-US" altLang="ko-KR" sz="1500">
                <a:solidFill>
                  <a:schemeClr val="dk1"/>
                </a:solidFill>
              </a:rPr>
              <a:t>!</a:t>
            </a:r>
            <a:endParaRPr lang="en-US" altLang="ko-KR" sz="1500">
              <a:solidFill>
                <a:schemeClr val="dk1"/>
              </a:solidFill>
            </a:endParaRPr>
          </a:p>
          <a:p>
            <a:pPr lvl="0">
              <a:defRPr/>
            </a:pPr>
            <a:endParaRPr lang="en-US" altLang="ko-KR" sz="1500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ko-KR" altLang="en-US" sz="1500" b="1" u="sng">
                <a:solidFill>
                  <a:schemeClr val="dk1"/>
                </a:solidFill>
              </a:rPr>
              <a:t>본점 </a:t>
            </a:r>
            <a:r>
              <a:rPr lang="en-US" altLang="ko-KR" sz="1500" b="1" u="sng">
                <a:solidFill>
                  <a:schemeClr val="dk1"/>
                </a:solidFill>
              </a:rPr>
              <a:t>+</a:t>
            </a:r>
            <a:r>
              <a:rPr lang="ko-KR" altLang="en-US" sz="1500" b="1" u="sng">
                <a:solidFill>
                  <a:schemeClr val="dk1"/>
                </a:solidFill>
              </a:rPr>
              <a:t> 지점의 수</a:t>
            </a:r>
            <a:r>
              <a:rPr lang="ko-KR" altLang="en-US" sz="1500">
                <a:solidFill>
                  <a:schemeClr val="dk1"/>
                </a:solidFill>
              </a:rPr>
              <a:t>가 표시되며</a:t>
            </a:r>
            <a:r>
              <a:rPr lang="en-US" altLang="ko-KR" sz="1500">
                <a:solidFill>
                  <a:schemeClr val="dk1"/>
                </a:solidFill>
              </a:rPr>
              <a:t>,</a:t>
            </a:r>
            <a:r>
              <a:rPr lang="ko-KR" altLang="en-US" sz="1500">
                <a:solidFill>
                  <a:schemeClr val="dk1"/>
                </a:solidFill>
              </a:rPr>
              <a:t> 클릭 할 경우 팝업창으로 해당 내역 확인 가능</a:t>
            </a:r>
            <a:endParaRPr lang="ko-KR" altLang="en-US" sz="1500">
              <a:solidFill>
                <a:schemeClr val="dk1"/>
              </a:solidFill>
            </a:endParaRPr>
          </a:p>
        </p:txBody>
      </p:sp>
      <p:cxnSp>
        <p:nvCxnSpPr>
          <p:cNvPr id="39" name="양방향 화살표 38"/>
          <p:cNvCxnSpPr>
            <a:stCxn id="37" idx="3"/>
            <a:endCxn id="38" idx="2"/>
          </p:cNvCxnSpPr>
          <p:nvPr/>
        </p:nvCxnSpPr>
        <p:spPr>
          <a:xfrm flipV="1">
            <a:off x="7208920" y="2114549"/>
            <a:ext cx="2575361" cy="576012"/>
          </a:xfrm>
          <a:prstGeom prst="bentConnector2">
            <a:avLst/>
          </a:prstGeom>
          <a:ln w="19050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47572" y="3172592"/>
            <a:ext cx="4283248" cy="3139712"/>
          </a:xfrm>
          <a:prstGeom prst="rect">
            <a:avLst/>
          </a:prstGeom>
          <a:ln>
            <a:solidFill>
              <a:schemeClr val="dk1"/>
            </a:solidFill>
          </a:ln>
        </p:spPr>
      </p:pic>
      <p:cxnSp>
        <p:nvCxnSpPr>
          <p:cNvPr id="41" name="화살표 40"/>
          <p:cNvCxnSpPr>
            <a:stCxn id="38" idx="2"/>
            <a:endCxn id="40" idx="0"/>
          </p:cNvCxnSpPr>
          <p:nvPr/>
        </p:nvCxnSpPr>
        <p:spPr>
          <a:xfrm rot="16200000" flipH="1">
            <a:off x="9257716" y="2641113"/>
            <a:ext cx="1058043" cy="4915"/>
          </a:xfrm>
          <a:prstGeom prst="straightConnector1">
            <a:avLst/>
          </a:prstGeom>
          <a:ln w="19050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619484"/>
      </p:ext>
    </p:extLst>
  </p:cSld>
  <p:clrMapOvr>
    <a:masterClrMapping/>
  </p:clrMapOvr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0"/>
            <a:ext cx="2030008" cy="617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66bdab"/>
                </a:solidFill>
                <a:latin typeface="Arial"/>
                <a:cs typeface="Arial"/>
              </a:rPr>
              <a:t>Hotple</a:t>
            </a:r>
            <a:endParaRPr lang="en-US" altLang="ko-KR" sz="3500" b="1" spc="300">
              <a:solidFill>
                <a:srgbClr val="66bdab"/>
              </a:solidFill>
              <a:latin typeface="Arial"/>
              <a:cs typeface="Arial"/>
            </a:endParaRPr>
          </a:p>
        </p:txBody>
      </p:sp>
      <p:sp>
        <p:nvSpPr>
          <p:cNvPr id="34" name="TextBox 21"/>
          <p:cNvSpPr txBox="1"/>
          <p:nvPr/>
        </p:nvSpPr>
        <p:spPr>
          <a:xfrm>
            <a:off x="1906507" y="140363"/>
            <a:ext cx="2008449" cy="391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맛집 </a:t>
            </a:r>
            <a:r>
              <a:rPr lang="en-US" altLang="ko-KR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-</a:t>
            </a:r>
            <a:r>
              <a:rPr lang="ko-KR" altLang="en-US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 이용자</a:t>
            </a:r>
            <a:endParaRPr lang="ko-KR" altLang="en-US" sz="2000" b="1" spc="300">
              <a:solidFill>
                <a:srgbClr val="66bdab"/>
              </a:solidFill>
              <a:latin typeface="Arial"/>
              <a:ea typeface="굴림"/>
              <a:cs typeface="Arial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88498" y="577520"/>
            <a:ext cx="7248224" cy="959515"/>
          </a:xfrm>
          <a:prstGeom prst="rect">
            <a:avLst/>
          </a:prstGeom>
          <a:solidFill>
            <a:schemeClr val="lt1"/>
          </a:solidFill>
          <a:ln w="28575">
            <a:solidFill>
              <a:srgbClr val="3dbab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500">
                <a:solidFill>
                  <a:schemeClr val="dk1"/>
                </a:solidFill>
              </a:rPr>
              <a:t>관리자와 달리 상단의 기능 버튼이 사라짐</a:t>
            </a:r>
            <a:endParaRPr lang="ko-KR" altLang="en-US" sz="1500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ko-KR" altLang="en-US" sz="1500">
                <a:solidFill>
                  <a:schemeClr val="dk1"/>
                </a:solidFill>
              </a:rPr>
              <a:t>대신 이미지 하단에 </a:t>
            </a:r>
            <a:r>
              <a:rPr lang="ko-KR" altLang="en-US" sz="1500" b="1" u="sng">
                <a:solidFill>
                  <a:schemeClr val="dk1"/>
                </a:solidFill>
              </a:rPr>
              <a:t>저장하기</a:t>
            </a:r>
            <a:r>
              <a:rPr lang="en-US" altLang="ko-KR" sz="1500" b="1" u="sng">
                <a:solidFill>
                  <a:schemeClr val="dk1"/>
                </a:solidFill>
              </a:rPr>
              <a:t>,</a:t>
            </a:r>
            <a:r>
              <a:rPr lang="ko-KR" altLang="en-US" sz="1500" b="1" u="sng">
                <a:solidFill>
                  <a:schemeClr val="dk1"/>
                </a:solidFill>
              </a:rPr>
              <a:t> 일정추가</a:t>
            </a:r>
            <a:r>
              <a:rPr lang="en-US" altLang="ko-KR" sz="1500" b="1" u="sng">
                <a:solidFill>
                  <a:schemeClr val="dk1"/>
                </a:solidFill>
              </a:rPr>
              <a:t>,</a:t>
            </a:r>
            <a:r>
              <a:rPr lang="ko-KR" altLang="en-US" sz="1500" b="1" u="sng">
                <a:solidFill>
                  <a:schemeClr val="dk1"/>
                </a:solidFill>
              </a:rPr>
              <a:t> 리뷰쓰기</a:t>
            </a:r>
            <a:r>
              <a:rPr lang="en-US" altLang="ko-KR" sz="1500" b="1" u="sng">
                <a:solidFill>
                  <a:schemeClr val="dk1"/>
                </a:solidFill>
              </a:rPr>
              <a:t>,</a:t>
            </a:r>
            <a:r>
              <a:rPr lang="ko-KR" altLang="en-US" sz="1500" b="1" u="sng">
                <a:solidFill>
                  <a:schemeClr val="dk1"/>
                </a:solidFill>
              </a:rPr>
              <a:t> 공유하기</a:t>
            </a:r>
            <a:r>
              <a:rPr lang="ko-KR" altLang="en-US" sz="1500">
                <a:solidFill>
                  <a:schemeClr val="dk1"/>
                </a:solidFill>
              </a:rPr>
              <a:t> 버튼 생성</a:t>
            </a:r>
            <a:endParaRPr lang="ko-KR" altLang="en-US" sz="1500">
              <a:solidFill>
                <a:schemeClr val="dk1"/>
              </a:solidFill>
            </a:endParaRPr>
          </a:p>
          <a:p>
            <a:pPr lvl="0">
              <a:defRPr/>
            </a:pPr>
            <a:endParaRPr lang="ko-KR" altLang="en-US" sz="1500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en-US" altLang="ko-KR" sz="1000">
                <a:solidFill>
                  <a:schemeClr val="dk1"/>
                </a:solidFill>
              </a:rPr>
              <a:t>*</a:t>
            </a:r>
            <a:r>
              <a:rPr lang="ko-KR" altLang="en-US" sz="1000">
                <a:solidFill>
                  <a:schemeClr val="dk1"/>
                </a:solidFill>
              </a:rPr>
              <a:t> 그 외는 모두 동일</a:t>
            </a:r>
            <a:r>
              <a:rPr lang="en-US" altLang="ko-KR" sz="1000">
                <a:solidFill>
                  <a:schemeClr val="dk1"/>
                </a:solidFill>
              </a:rPr>
              <a:t>(</a:t>
            </a:r>
            <a:r>
              <a:rPr lang="ko-KR" altLang="en-US" sz="1000">
                <a:solidFill>
                  <a:schemeClr val="dk1"/>
                </a:solidFill>
              </a:rPr>
              <a:t>리뷰 작성은 관리자도 가능하도록 구현되어 있음</a:t>
            </a:r>
            <a:r>
              <a:rPr lang="en-US" altLang="ko-KR" sz="1000">
                <a:solidFill>
                  <a:schemeClr val="dk1"/>
                </a:solidFill>
              </a:rPr>
              <a:t>)</a:t>
            </a:r>
            <a:r>
              <a:rPr lang="ko-KR" altLang="en-US" sz="1000">
                <a:solidFill>
                  <a:schemeClr val="dk1"/>
                </a:solidFill>
              </a:rPr>
              <a:t> </a:t>
            </a:r>
            <a:endParaRPr lang="ko-KR" altLang="en-US" sz="1000">
              <a:solidFill>
                <a:schemeClr val="dk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0605" y="1704631"/>
            <a:ext cx="3889265" cy="4992794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61863" y="1721341"/>
            <a:ext cx="3372489" cy="3204763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0" y="2375987"/>
            <a:ext cx="3259826" cy="4281732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820958" y="888477"/>
            <a:ext cx="3070946" cy="4018255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2745513150"/>
      </p:ext>
    </p:extLst>
  </p:cSld>
  <p:clrMapOvr>
    <a:masterClrMapping/>
  </p:clrMapOvr>
</p:sld>
</file>

<file path=ppt/slides/slide1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0"/>
            <a:ext cx="2030008" cy="617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66bdab"/>
                </a:solidFill>
                <a:latin typeface="Arial"/>
                <a:cs typeface="Arial"/>
              </a:rPr>
              <a:t>Report</a:t>
            </a:r>
            <a:endParaRPr lang="en-US" altLang="ko-KR" sz="3500" b="1" spc="300">
              <a:solidFill>
                <a:srgbClr val="66bdab"/>
              </a:solidFill>
              <a:latin typeface="Arial"/>
              <a:cs typeface="Arial"/>
            </a:endParaRPr>
          </a:p>
        </p:txBody>
      </p:sp>
      <p:sp>
        <p:nvSpPr>
          <p:cNvPr id="35" name="TextBox 21"/>
          <p:cNvSpPr txBox="1"/>
          <p:nvPr/>
        </p:nvSpPr>
        <p:spPr>
          <a:xfrm>
            <a:off x="1906507" y="140363"/>
            <a:ext cx="1341967" cy="391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리뷰신고</a:t>
            </a:r>
            <a:endParaRPr lang="ko-KR" altLang="en-US" sz="2000" b="1" spc="300">
              <a:solidFill>
                <a:srgbClr val="66bdab"/>
              </a:solidFill>
              <a:latin typeface="Arial"/>
              <a:ea typeface="굴림"/>
              <a:cs typeface="Arial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3567" y="680816"/>
            <a:ext cx="4055793" cy="3571313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/>
          <a:srcRect b="42710"/>
          <a:stretch>
            <a:fillRect/>
          </a:stretch>
        </p:blipFill>
        <p:spPr>
          <a:xfrm>
            <a:off x="4515596" y="246406"/>
            <a:ext cx="5400675" cy="2933091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4"/>
          <a:srcRect t="14260"/>
          <a:stretch>
            <a:fillRect/>
          </a:stretch>
        </p:blipFill>
        <p:spPr>
          <a:xfrm>
            <a:off x="6540668" y="2428736"/>
            <a:ext cx="5400675" cy="4281338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4647" y="5452457"/>
            <a:ext cx="4282811" cy="1226926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2" name="직사각형 41"/>
          <p:cNvSpPr/>
          <p:nvPr/>
        </p:nvSpPr>
        <p:spPr>
          <a:xfrm>
            <a:off x="95249" y="4106783"/>
            <a:ext cx="4210251" cy="919409"/>
          </a:xfrm>
          <a:prstGeom prst="rect">
            <a:avLst/>
          </a:prstGeom>
          <a:solidFill>
            <a:schemeClr val="lt1"/>
          </a:solidFill>
          <a:ln w="28575">
            <a:solidFill>
              <a:srgbClr val="3dbab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500">
                <a:solidFill>
                  <a:schemeClr val="dk1"/>
                </a:solidFill>
              </a:rPr>
              <a:t>리뷰가 작성된 경우</a:t>
            </a:r>
            <a:r>
              <a:rPr lang="en-US" altLang="ko-KR" sz="1500">
                <a:solidFill>
                  <a:schemeClr val="dk1"/>
                </a:solidFill>
              </a:rPr>
              <a:t>,</a:t>
            </a:r>
            <a:r>
              <a:rPr lang="ko-KR" altLang="en-US" sz="1500">
                <a:solidFill>
                  <a:schemeClr val="dk1"/>
                </a:solidFill>
              </a:rPr>
              <a:t> </a:t>
            </a:r>
            <a:endParaRPr lang="ko-KR" altLang="en-US" sz="1500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ko-KR" altLang="en-US" sz="1500">
                <a:solidFill>
                  <a:schemeClr val="dk1"/>
                </a:solidFill>
              </a:rPr>
              <a:t>하단의</a:t>
            </a:r>
            <a:r>
              <a:rPr lang="ko-KR" altLang="en-US" sz="1500" b="1">
                <a:solidFill>
                  <a:schemeClr val="dk1"/>
                </a:solidFill>
              </a:rPr>
              <a:t> </a:t>
            </a:r>
            <a:r>
              <a:rPr lang="en-US" altLang="ko-KR" sz="1500" b="1">
                <a:solidFill>
                  <a:schemeClr val="dk1"/>
                </a:solidFill>
              </a:rPr>
              <a:t>...</a:t>
            </a:r>
            <a:r>
              <a:rPr lang="ko-KR" altLang="en-US" sz="1500" b="1">
                <a:solidFill>
                  <a:schemeClr val="dk1"/>
                </a:solidFill>
              </a:rPr>
              <a:t>버튼</a:t>
            </a:r>
            <a:r>
              <a:rPr lang="ko-KR" altLang="en-US" sz="1500">
                <a:solidFill>
                  <a:schemeClr val="dk1"/>
                </a:solidFill>
              </a:rPr>
              <a:t> 클릭 시</a:t>
            </a:r>
            <a:r>
              <a:rPr lang="ko-KR" altLang="en-US" sz="1500" b="1">
                <a:solidFill>
                  <a:schemeClr val="dk1"/>
                </a:solidFill>
              </a:rPr>
              <a:t> </a:t>
            </a:r>
            <a:r>
              <a:rPr lang="en-US" altLang="ko-KR" sz="1500" b="1">
                <a:solidFill>
                  <a:schemeClr val="dk1"/>
                </a:solidFill>
              </a:rPr>
              <a:t>[</a:t>
            </a:r>
            <a:r>
              <a:rPr lang="ko-KR" altLang="en-US" sz="1500" b="1">
                <a:solidFill>
                  <a:schemeClr val="dk1"/>
                </a:solidFill>
              </a:rPr>
              <a:t>신고하기</a:t>
            </a:r>
            <a:r>
              <a:rPr lang="en-US" altLang="ko-KR" sz="1500" b="1">
                <a:solidFill>
                  <a:schemeClr val="dk1"/>
                </a:solidFill>
              </a:rPr>
              <a:t>]</a:t>
            </a:r>
            <a:r>
              <a:rPr lang="ko-KR" altLang="en-US" sz="1500">
                <a:solidFill>
                  <a:schemeClr val="dk1"/>
                </a:solidFill>
              </a:rPr>
              <a:t> 존재</a:t>
            </a:r>
            <a:endParaRPr lang="ko-KR" altLang="en-US" sz="1500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en-US" altLang="ko-KR" sz="1200">
                <a:solidFill>
                  <a:schemeClr val="dk1"/>
                </a:solidFill>
              </a:rPr>
              <a:t>*</a:t>
            </a:r>
            <a:r>
              <a:rPr lang="ko-KR" altLang="en-US" sz="1200">
                <a:solidFill>
                  <a:schemeClr val="dk1"/>
                </a:solidFill>
              </a:rPr>
              <a:t> 리뷰 클릭하여 상세 페이지에서도 신고 가능</a:t>
            </a:r>
            <a:endParaRPr lang="ko-KR" altLang="en-US" sz="1500">
              <a:solidFill>
                <a:schemeClr val="dk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155784" y="368974"/>
            <a:ext cx="4581224" cy="919409"/>
          </a:xfrm>
          <a:prstGeom prst="rect">
            <a:avLst/>
          </a:prstGeom>
          <a:solidFill>
            <a:schemeClr val="lt1"/>
          </a:solidFill>
          <a:ln w="28575">
            <a:solidFill>
              <a:srgbClr val="3dbab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&lt;</a:t>
            </a:r>
            <a:r>
              <a:rPr lang="ko-KR" altLang="en-US" sz="1500" b="1">
                <a:solidFill>
                  <a:schemeClr val="dk1"/>
                </a:solidFill>
              </a:rPr>
              <a:t>리뷰 신고</a:t>
            </a:r>
            <a:r>
              <a:rPr lang="en-US" altLang="ko-KR" sz="1500" b="1">
                <a:solidFill>
                  <a:schemeClr val="dk1"/>
                </a:solidFill>
              </a:rPr>
              <a:t>&gt;</a:t>
            </a:r>
            <a:endParaRPr lang="en-US" altLang="ko-KR" sz="1500" b="1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ko-KR" altLang="en-US" sz="1500">
                <a:solidFill>
                  <a:schemeClr val="dk1"/>
                </a:solidFill>
              </a:rPr>
              <a:t>팝업창으로 실행된 신고 폼에서</a:t>
            </a:r>
            <a:endParaRPr lang="ko-KR" altLang="en-US" sz="1500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ko-KR" altLang="en-US" sz="1500">
                <a:solidFill>
                  <a:schemeClr val="dk1"/>
                </a:solidFill>
              </a:rPr>
              <a:t>신고 유형 선택 후</a:t>
            </a:r>
            <a:r>
              <a:rPr lang="en-US" altLang="ko-KR" sz="1500">
                <a:solidFill>
                  <a:schemeClr val="dk1"/>
                </a:solidFill>
              </a:rPr>
              <a:t>,</a:t>
            </a:r>
            <a:r>
              <a:rPr lang="ko-KR" altLang="en-US" sz="1500">
                <a:solidFill>
                  <a:schemeClr val="dk1"/>
                </a:solidFill>
              </a:rPr>
              <a:t> 이메일과 내용 작성하여 제출</a:t>
            </a:r>
            <a:endParaRPr lang="ko-KR" altLang="en-US" sz="1500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en-US" altLang="ko-KR" sz="1200">
                <a:solidFill>
                  <a:schemeClr val="dk1"/>
                </a:solidFill>
              </a:rPr>
              <a:t>*</a:t>
            </a:r>
            <a:r>
              <a:rPr lang="ko-KR" altLang="en-US" sz="1200">
                <a:solidFill>
                  <a:schemeClr val="dk1"/>
                </a:solidFill>
              </a:rPr>
              <a:t> 모든 내용은 필수 입력값으로 </a:t>
            </a:r>
            <a:r>
              <a:rPr lang="ko-KR" altLang="en-US" sz="1200" b="1">
                <a:solidFill>
                  <a:schemeClr val="dk1"/>
                </a:solidFill>
              </a:rPr>
              <a:t>유효성 검증</a:t>
            </a:r>
            <a:r>
              <a:rPr lang="ko-KR" altLang="en-US" sz="1200">
                <a:solidFill>
                  <a:schemeClr val="dk1"/>
                </a:solidFill>
              </a:rPr>
              <a:t> 실행</a:t>
            </a:r>
            <a:endParaRPr lang="ko-KR" altLang="en-US" sz="1200">
              <a:solidFill>
                <a:schemeClr val="dk1"/>
              </a:solidFill>
            </a:endParaRPr>
          </a:p>
        </p:txBody>
      </p:sp>
      <p:cxnSp>
        <p:nvCxnSpPr>
          <p:cNvPr id="44" name="화살표 43"/>
          <p:cNvCxnSpPr>
            <a:endCxn id="41" idx="3"/>
          </p:cNvCxnSpPr>
          <p:nvPr/>
        </p:nvCxnSpPr>
        <p:spPr>
          <a:xfrm rot="10800000">
            <a:off x="4447459" y="6065908"/>
            <a:ext cx="4265407" cy="365974"/>
          </a:xfrm>
          <a:prstGeom prst="straightConnector1">
            <a:avLst/>
          </a:prstGeom>
          <a:ln w="28575">
            <a:solidFill>
              <a:srgbClr val="3dbab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화살표 45"/>
          <p:cNvCxnSpPr>
            <a:endCxn id="39" idx="1"/>
          </p:cNvCxnSpPr>
          <p:nvPr/>
        </p:nvCxnSpPr>
        <p:spPr>
          <a:xfrm rot="5400000" flipH="1" flipV="1">
            <a:off x="3109258" y="2523982"/>
            <a:ext cx="2217363" cy="595303"/>
          </a:xfrm>
          <a:prstGeom prst="straightConnector1">
            <a:avLst/>
          </a:prstGeom>
          <a:ln w="28575">
            <a:solidFill>
              <a:srgbClr val="3dbab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466157"/>
      </p:ext>
    </p:extLst>
  </p:cSld>
  <p:clrMapOvr>
    <a:masterClrMapping/>
  </p:clrMapOvr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0"/>
            <a:ext cx="2030008" cy="617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66bdab"/>
                </a:solidFill>
                <a:latin typeface="Arial"/>
                <a:cs typeface="Arial"/>
              </a:rPr>
              <a:t>Report</a:t>
            </a:r>
            <a:endParaRPr lang="en-US" altLang="ko-KR" sz="3500" b="1" spc="300">
              <a:solidFill>
                <a:srgbClr val="66bdab"/>
              </a:solidFill>
              <a:latin typeface="Arial"/>
              <a:cs typeface="Arial"/>
            </a:endParaRPr>
          </a:p>
        </p:txBody>
      </p:sp>
      <p:sp>
        <p:nvSpPr>
          <p:cNvPr id="35" name="TextBox 21"/>
          <p:cNvSpPr txBox="1"/>
          <p:nvPr/>
        </p:nvSpPr>
        <p:spPr>
          <a:xfrm>
            <a:off x="1906504" y="140363"/>
            <a:ext cx="1372049" cy="391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회원신고</a:t>
            </a:r>
            <a:endParaRPr lang="ko-KR" altLang="en-US" sz="2000" b="1" spc="300">
              <a:solidFill>
                <a:srgbClr val="66bdab"/>
              </a:solidFill>
              <a:latin typeface="Arial"/>
              <a:ea typeface="굴림"/>
              <a:cs typeface="Arial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963277" y="4898863"/>
            <a:ext cx="5072514" cy="1621251"/>
          </a:xfrm>
          <a:prstGeom prst="rect">
            <a:avLst/>
          </a:prstGeom>
          <a:solidFill>
            <a:schemeClr val="lt1"/>
          </a:solidFill>
          <a:ln w="28575">
            <a:solidFill>
              <a:srgbClr val="3dbab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500" b="1">
                <a:solidFill>
                  <a:schemeClr val="dk1"/>
                </a:solidFill>
              </a:rPr>
              <a:t>회원 신고</a:t>
            </a:r>
            <a:r>
              <a:rPr lang="ko-KR" altLang="en-US" sz="1500">
                <a:solidFill>
                  <a:schemeClr val="dk1"/>
                </a:solidFill>
              </a:rPr>
              <a:t>의 경우</a:t>
            </a:r>
            <a:r>
              <a:rPr lang="en-US" altLang="ko-KR" sz="1500">
                <a:solidFill>
                  <a:schemeClr val="dk1"/>
                </a:solidFill>
              </a:rPr>
              <a:t>,</a:t>
            </a:r>
            <a:r>
              <a:rPr lang="ko-KR" altLang="en-US" sz="1500">
                <a:solidFill>
                  <a:schemeClr val="dk1"/>
                </a:solidFill>
              </a:rPr>
              <a:t> </a:t>
            </a:r>
            <a:endParaRPr lang="ko-KR" altLang="en-US" sz="1500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ko-KR" altLang="en-US" sz="1500">
                <a:solidFill>
                  <a:schemeClr val="dk1"/>
                </a:solidFill>
              </a:rPr>
              <a:t>회원이 작성한 리뷰나 여행기 등의 게시글에 </a:t>
            </a:r>
            <a:endParaRPr lang="ko-KR" altLang="en-US" sz="1500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ko-KR" altLang="en-US" sz="1500">
                <a:solidFill>
                  <a:schemeClr val="dk1"/>
                </a:solidFill>
              </a:rPr>
              <a:t>위의 사진처럼 존재하는 </a:t>
            </a:r>
            <a:r>
              <a:rPr lang="ko-KR" altLang="en-US" sz="1500" b="1">
                <a:solidFill>
                  <a:schemeClr val="dk1"/>
                </a:solidFill>
              </a:rPr>
              <a:t>회원 프로필 클릭</a:t>
            </a:r>
            <a:r>
              <a:rPr lang="en-US" altLang="ko-KR" sz="1500">
                <a:solidFill>
                  <a:schemeClr val="dk1"/>
                </a:solidFill>
              </a:rPr>
              <a:t>!</a:t>
            </a:r>
            <a:endParaRPr lang="ko-KR" altLang="en-US" sz="1500">
              <a:solidFill>
                <a:schemeClr val="dk1"/>
              </a:solidFill>
            </a:endParaRPr>
          </a:p>
          <a:p>
            <a:pPr lvl="0">
              <a:defRPr/>
            </a:pPr>
            <a:endParaRPr lang="ko-KR" altLang="en-US" sz="1500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en-US" altLang="ko-KR" sz="1500">
                <a:solidFill>
                  <a:schemeClr val="dk1"/>
                </a:solidFill>
              </a:rPr>
              <a:t>-&gt;</a:t>
            </a:r>
            <a:r>
              <a:rPr lang="ko-KR" altLang="en-US" sz="1500">
                <a:solidFill>
                  <a:schemeClr val="dk1"/>
                </a:solidFill>
              </a:rPr>
              <a:t> </a:t>
            </a:r>
            <a:r>
              <a:rPr lang="ko-KR" altLang="en-US" sz="1500" u="sng">
                <a:solidFill>
                  <a:schemeClr val="dk1"/>
                </a:solidFill>
              </a:rPr>
              <a:t>회원 페이지로 이동하여 신고</a:t>
            </a:r>
            <a:r>
              <a:rPr lang="ko-KR" altLang="en-US" sz="1500">
                <a:solidFill>
                  <a:schemeClr val="dk1"/>
                </a:solidFill>
              </a:rPr>
              <a:t> 가능하며</a:t>
            </a:r>
            <a:r>
              <a:rPr lang="en-US" altLang="ko-KR" sz="1500">
                <a:solidFill>
                  <a:schemeClr val="dk1"/>
                </a:solidFill>
              </a:rPr>
              <a:t>,</a:t>
            </a:r>
            <a:r>
              <a:rPr lang="ko-KR" altLang="en-US" sz="1500">
                <a:solidFill>
                  <a:schemeClr val="dk1"/>
                </a:solidFill>
              </a:rPr>
              <a:t> 리뷰 신고와 신고 유형만 다르게 진행 </a:t>
            </a:r>
            <a:endParaRPr lang="ko-KR" altLang="en-US" sz="1500">
              <a:solidFill>
                <a:schemeClr val="dk1"/>
              </a:solidFill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3758" y="806912"/>
            <a:ext cx="6530906" cy="4762912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761981" y="3830035"/>
            <a:ext cx="2201860" cy="902401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3568073964"/>
      </p:ext>
    </p:extLst>
  </p:cSld>
  <p:clrMapOvr>
    <a:masterClrMapping/>
  </p:clrMapOvr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0"/>
            <a:ext cx="2613797" cy="617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66bdab"/>
                </a:solidFill>
                <a:latin typeface="Arial"/>
                <a:cs typeface="Arial"/>
              </a:rPr>
              <a:t>Purchase</a:t>
            </a:r>
            <a:endParaRPr lang="en-US" altLang="ko-KR" sz="3500" b="1" spc="300">
              <a:solidFill>
                <a:srgbClr val="66bdab"/>
              </a:solidFill>
              <a:latin typeface="Arial"/>
              <a:cs typeface="Arial"/>
            </a:endParaRPr>
          </a:p>
        </p:txBody>
      </p:sp>
      <p:sp>
        <p:nvSpPr>
          <p:cNvPr id="35" name="TextBox 21"/>
          <p:cNvSpPr txBox="1"/>
          <p:nvPr/>
        </p:nvSpPr>
        <p:spPr>
          <a:xfrm>
            <a:off x="2500540" y="140363"/>
            <a:ext cx="1578286" cy="391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티켓 예매</a:t>
            </a:r>
            <a:endParaRPr lang="ko-KR" altLang="en-US" sz="2000" b="1" spc="300">
              <a:solidFill>
                <a:srgbClr val="66bdab"/>
              </a:solidFill>
              <a:latin typeface="Arial"/>
              <a:ea typeface="굴림"/>
              <a:cs typeface="Arial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9825" y="652884"/>
            <a:ext cx="2999458" cy="4770179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38296" y="690208"/>
            <a:ext cx="2277072" cy="2738792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0" name="직사각형 39"/>
          <p:cNvSpPr/>
          <p:nvPr/>
        </p:nvSpPr>
        <p:spPr>
          <a:xfrm>
            <a:off x="2080459" y="5036223"/>
            <a:ext cx="5072514" cy="1500935"/>
          </a:xfrm>
          <a:prstGeom prst="rect">
            <a:avLst/>
          </a:prstGeom>
          <a:solidFill>
            <a:schemeClr val="lt1"/>
          </a:solidFill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&lt;</a:t>
            </a:r>
            <a:r>
              <a:rPr lang="ko-KR" altLang="en-US" sz="1500" b="1">
                <a:solidFill>
                  <a:schemeClr val="dk1"/>
                </a:solidFill>
              </a:rPr>
              <a:t>일자 선택</a:t>
            </a:r>
            <a:r>
              <a:rPr lang="en-US" altLang="ko-KR" sz="1500" b="1">
                <a:solidFill>
                  <a:schemeClr val="dk1"/>
                </a:solidFill>
              </a:rPr>
              <a:t>&gt;</a:t>
            </a:r>
            <a:endParaRPr lang="en-US" altLang="ko-KR" sz="1500" b="1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ko-KR" altLang="en-US" sz="1500" b="0">
                <a:solidFill>
                  <a:schemeClr val="dk1"/>
                </a:solidFill>
              </a:rPr>
              <a:t>티켓 유형에 따라 선택할 수 있는 기간이 달라짐</a:t>
            </a:r>
            <a:r>
              <a:rPr lang="en-US" altLang="ko-KR" sz="1500" b="0">
                <a:solidFill>
                  <a:schemeClr val="dk1"/>
                </a:solidFill>
              </a:rPr>
              <a:t>.</a:t>
            </a:r>
            <a:endParaRPr lang="en-US" altLang="ko-KR" sz="1500" b="0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ko-KR" altLang="en-US" sz="1500" b="0">
                <a:solidFill>
                  <a:schemeClr val="dk1"/>
                </a:solidFill>
              </a:rPr>
              <a:t>해당 티켓의 경우 구매일로부터 </a:t>
            </a:r>
            <a:r>
              <a:rPr lang="en-US" altLang="ko-KR" sz="1500" b="0">
                <a:solidFill>
                  <a:schemeClr val="dk1"/>
                </a:solidFill>
              </a:rPr>
              <a:t>30</a:t>
            </a:r>
            <a:r>
              <a:rPr lang="ko-KR" altLang="en-US" sz="1500" b="0">
                <a:solidFill>
                  <a:schemeClr val="dk1"/>
                </a:solidFill>
              </a:rPr>
              <a:t>일 동안 사용가능하기에 </a:t>
            </a:r>
            <a:r>
              <a:rPr lang="en-US" altLang="ko-KR" sz="1500" b="0">
                <a:solidFill>
                  <a:schemeClr val="dk1"/>
                </a:solidFill>
              </a:rPr>
              <a:t>10</a:t>
            </a:r>
            <a:r>
              <a:rPr lang="ko-KR" altLang="en-US" sz="1500" b="0">
                <a:solidFill>
                  <a:schemeClr val="dk1"/>
                </a:solidFill>
              </a:rPr>
              <a:t>월 </a:t>
            </a:r>
            <a:r>
              <a:rPr lang="en-US" altLang="ko-KR" sz="1500" b="0">
                <a:solidFill>
                  <a:schemeClr val="dk1"/>
                </a:solidFill>
              </a:rPr>
              <a:t>10</a:t>
            </a:r>
            <a:r>
              <a:rPr lang="ko-KR" altLang="en-US" sz="1500" b="0">
                <a:solidFill>
                  <a:schemeClr val="dk1"/>
                </a:solidFill>
              </a:rPr>
              <a:t>일 기준으로 </a:t>
            </a:r>
            <a:r>
              <a:rPr lang="en-US" altLang="ko-KR" sz="1500" b="0">
                <a:solidFill>
                  <a:schemeClr val="dk1"/>
                </a:solidFill>
              </a:rPr>
              <a:t>11</a:t>
            </a:r>
            <a:r>
              <a:rPr lang="ko-KR" altLang="en-US" sz="1500" b="0">
                <a:solidFill>
                  <a:schemeClr val="dk1"/>
                </a:solidFill>
              </a:rPr>
              <a:t>월 </a:t>
            </a:r>
            <a:r>
              <a:rPr lang="en-US" altLang="ko-KR" sz="1500" b="0">
                <a:solidFill>
                  <a:schemeClr val="dk1"/>
                </a:solidFill>
              </a:rPr>
              <a:t>9</a:t>
            </a:r>
            <a:r>
              <a:rPr lang="ko-KR" altLang="en-US" sz="1500" b="0">
                <a:solidFill>
                  <a:schemeClr val="dk1"/>
                </a:solidFill>
              </a:rPr>
              <a:t>일까지만 선택 가능</a:t>
            </a:r>
            <a:r>
              <a:rPr lang="en-US" altLang="ko-KR" sz="1500" b="0">
                <a:solidFill>
                  <a:schemeClr val="dk1"/>
                </a:solidFill>
              </a:rPr>
              <a:t>!</a:t>
            </a:r>
            <a:endParaRPr lang="en-US" altLang="ko-KR" sz="1500" b="0">
              <a:solidFill>
                <a:schemeClr val="dk1"/>
              </a:solidFill>
            </a:endParaRPr>
          </a:p>
          <a:p>
            <a:pPr lvl="0">
              <a:defRPr/>
            </a:pPr>
            <a:endParaRPr lang="en-US" altLang="ko-KR" sz="1500" b="0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en-US" altLang="ko-KR" sz="1500" b="0">
                <a:solidFill>
                  <a:schemeClr val="dk1"/>
                </a:solidFill>
              </a:rPr>
              <a:t>-&gt;</a:t>
            </a:r>
            <a:r>
              <a:rPr lang="ko-KR" altLang="en-US" sz="1500" b="0">
                <a:solidFill>
                  <a:schemeClr val="dk1"/>
                </a:solidFill>
              </a:rPr>
              <a:t> 일자 선택 완료 시</a:t>
            </a:r>
            <a:r>
              <a:rPr lang="en-US" altLang="ko-KR" sz="1500" b="0">
                <a:solidFill>
                  <a:schemeClr val="dk1"/>
                </a:solidFill>
              </a:rPr>
              <a:t>,</a:t>
            </a:r>
            <a:r>
              <a:rPr lang="ko-KR" altLang="en-US" sz="1500" b="0">
                <a:solidFill>
                  <a:schemeClr val="dk1"/>
                </a:solidFill>
              </a:rPr>
              <a:t> 하단에 옵션 선택란이 생성</a:t>
            </a:r>
            <a:endParaRPr lang="ko-KR" altLang="en-US" sz="1500" b="0">
              <a:solidFill>
                <a:schemeClr val="dk1"/>
              </a:solidFill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97841" y="129513"/>
            <a:ext cx="3359197" cy="3770863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272519" y="3429000"/>
            <a:ext cx="3754255" cy="3272167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036688" y="5702147"/>
            <a:ext cx="3874573" cy="426757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1" name="직사각형 40"/>
          <p:cNvSpPr/>
          <p:nvPr/>
        </p:nvSpPr>
        <p:spPr>
          <a:xfrm>
            <a:off x="7266074" y="150394"/>
            <a:ext cx="4781751" cy="1912013"/>
          </a:xfrm>
          <a:prstGeom prst="rect">
            <a:avLst/>
          </a:prstGeom>
          <a:solidFill>
            <a:schemeClr val="lt1"/>
          </a:solidFill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&lt;</a:t>
            </a:r>
            <a:r>
              <a:rPr lang="ko-KR" altLang="en-US" sz="1500" b="1">
                <a:solidFill>
                  <a:schemeClr val="dk1"/>
                </a:solidFill>
              </a:rPr>
              <a:t>수량 선택</a:t>
            </a:r>
            <a:r>
              <a:rPr lang="en-US" altLang="ko-KR" sz="1500" b="1">
                <a:solidFill>
                  <a:schemeClr val="dk1"/>
                </a:solidFill>
              </a:rPr>
              <a:t>&gt;</a:t>
            </a:r>
            <a:endParaRPr lang="en-US" altLang="ko-KR" sz="1500" b="1">
              <a:solidFill>
                <a:schemeClr val="dk1"/>
              </a:solidFill>
            </a:endParaRPr>
          </a:p>
          <a:p>
            <a:pPr marL="214200" lvl="0" indent="-214200">
              <a:buFont typeface="Arial"/>
              <a:buChar char="•"/>
              <a:defRPr/>
            </a:pPr>
            <a:r>
              <a:rPr lang="ko-KR" altLang="en-US" sz="1500" b="0">
                <a:solidFill>
                  <a:schemeClr val="dk1"/>
                </a:solidFill>
              </a:rPr>
              <a:t>상위 옵션을 선택하면</a:t>
            </a:r>
            <a:r>
              <a:rPr lang="en-US" altLang="ko-KR" sz="1500" b="0">
                <a:solidFill>
                  <a:schemeClr val="dk1"/>
                </a:solidFill>
              </a:rPr>
              <a:t>,</a:t>
            </a:r>
            <a:r>
              <a:rPr lang="ko-KR" altLang="en-US" sz="1500" b="0">
                <a:solidFill>
                  <a:schemeClr val="dk1"/>
                </a:solidFill>
              </a:rPr>
              <a:t> 그에 맞는 하위 옵션 내역이 생성됨</a:t>
            </a:r>
            <a:endParaRPr lang="ko-KR" altLang="en-US" sz="1500" b="0">
              <a:solidFill>
                <a:schemeClr val="dk1"/>
              </a:solidFill>
            </a:endParaRPr>
          </a:p>
          <a:p>
            <a:pPr marL="214200" lvl="0" indent="-214200">
              <a:buFont typeface="Arial"/>
              <a:buChar char="•"/>
              <a:defRPr/>
            </a:pPr>
            <a:r>
              <a:rPr lang="ko-KR" altLang="en-US" sz="1500" b="0">
                <a:solidFill>
                  <a:schemeClr val="dk1"/>
                </a:solidFill>
              </a:rPr>
              <a:t>하위 옵션의 수량 선택 시</a:t>
            </a:r>
            <a:r>
              <a:rPr lang="en-US" altLang="ko-KR" sz="1500" b="0">
                <a:solidFill>
                  <a:schemeClr val="dk1"/>
                </a:solidFill>
              </a:rPr>
              <a:t>,</a:t>
            </a:r>
            <a:r>
              <a:rPr lang="ko-KR" altLang="en-US" sz="1500" b="0">
                <a:solidFill>
                  <a:schemeClr val="dk1"/>
                </a:solidFill>
              </a:rPr>
              <a:t> 하단 </a:t>
            </a:r>
            <a:r>
              <a:rPr lang="en-US" altLang="ko-KR" sz="1500" b="0">
                <a:solidFill>
                  <a:schemeClr val="dk1"/>
                </a:solidFill>
              </a:rPr>
              <a:t>[</a:t>
            </a:r>
            <a:r>
              <a:rPr lang="ko-KR" altLang="en-US" sz="1500" b="0">
                <a:solidFill>
                  <a:schemeClr val="dk1"/>
                </a:solidFill>
              </a:rPr>
              <a:t>예약 내역</a:t>
            </a:r>
            <a:r>
              <a:rPr lang="en-US" altLang="ko-KR" sz="1500" b="0">
                <a:solidFill>
                  <a:schemeClr val="dk1"/>
                </a:solidFill>
              </a:rPr>
              <a:t>]</a:t>
            </a:r>
            <a:r>
              <a:rPr lang="ko-KR" altLang="en-US" sz="1500" b="0">
                <a:solidFill>
                  <a:schemeClr val="dk1"/>
                </a:solidFill>
              </a:rPr>
              <a:t>에 </a:t>
            </a:r>
            <a:r>
              <a:rPr lang="en-US" altLang="ko-KR" sz="1500" b="0">
                <a:solidFill>
                  <a:schemeClr val="dk1"/>
                </a:solidFill>
              </a:rPr>
              <a:t>[</a:t>
            </a:r>
            <a:r>
              <a:rPr lang="ko-KR" altLang="en-US" sz="1500" b="0">
                <a:solidFill>
                  <a:schemeClr val="dk1"/>
                </a:solidFill>
              </a:rPr>
              <a:t>하위 옵션명 </a:t>
            </a:r>
            <a:r>
              <a:rPr lang="en-US" altLang="ko-KR" sz="1500" b="0">
                <a:solidFill>
                  <a:schemeClr val="dk1"/>
                </a:solidFill>
              </a:rPr>
              <a:t>X</a:t>
            </a:r>
            <a:r>
              <a:rPr lang="ko-KR" altLang="en-US" sz="1500" b="0">
                <a:solidFill>
                  <a:schemeClr val="dk1"/>
                </a:solidFill>
              </a:rPr>
              <a:t> 수량</a:t>
            </a:r>
            <a:r>
              <a:rPr lang="en-US" altLang="ko-KR" sz="1500" b="0">
                <a:solidFill>
                  <a:schemeClr val="dk1"/>
                </a:solidFill>
              </a:rPr>
              <a:t>]</a:t>
            </a:r>
            <a:r>
              <a:rPr lang="ko-KR" altLang="en-US" sz="1500" b="0">
                <a:solidFill>
                  <a:schemeClr val="dk1"/>
                </a:solidFill>
              </a:rPr>
              <a:t>과 합산액이 표시되고 총 결제금액까지 계산</a:t>
            </a:r>
            <a:endParaRPr lang="ko-KR" altLang="en-US" sz="1500" b="0">
              <a:solidFill>
                <a:schemeClr val="dk1"/>
              </a:solidFill>
            </a:endParaRPr>
          </a:p>
          <a:p>
            <a:pPr marL="214200" lvl="0" indent="-214200">
              <a:buFont typeface="Arial"/>
              <a:buChar char="•"/>
              <a:defRPr/>
            </a:pPr>
            <a:endParaRPr lang="ko-KR" altLang="en-US" sz="1500" b="0">
              <a:solidFill>
                <a:schemeClr val="dk1"/>
              </a:solidFill>
            </a:endParaRPr>
          </a:p>
          <a:p>
            <a:pPr marL="0" lvl="0" indent="0">
              <a:buFont typeface="Arial"/>
              <a:buNone/>
              <a:defRPr/>
            </a:pPr>
            <a:r>
              <a:rPr lang="en-US" altLang="ko-KR" sz="1500" b="0">
                <a:solidFill>
                  <a:schemeClr val="dk1"/>
                </a:solidFill>
              </a:rPr>
              <a:t>*</a:t>
            </a:r>
            <a:r>
              <a:rPr lang="ko-KR" altLang="en-US" sz="1500" b="0">
                <a:solidFill>
                  <a:schemeClr val="dk1"/>
                </a:solidFill>
              </a:rPr>
              <a:t> </a:t>
            </a:r>
            <a:r>
              <a:rPr lang="ko-KR" altLang="en-US" sz="1000" b="0">
                <a:solidFill>
                  <a:schemeClr val="dk1"/>
                </a:solidFill>
              </a:rPr>
              <a:t>수량 선택 후 예약 내역까지 출력된 경우 </a:t>
            </a:r>
            <a:r>
              <a:rPr lang="en-US" altLang="ko-KR" sz="1000" b="0">
                <a:solidFill>
                  <a:schemeClr val="dk1"/>
                </a:solidFill>
              </a:rPr>
              <a:t>[</a:t>
            </a:r>
            <a:r>
              <a:rPr lang="ko-KR" altLang="en-US" sz="1000" b="0">
                <a:solidFill>
                  <a:schemeClr val="dk1"/>
                </a:solidFill>
              </a:rPr>
              <a:t>예약 정보 입력하기</a:t>
            </a:r>
            <a:r>
              <a:rPr lang="en-US" altLang="ko-KR" sz="1000" b="0">
                <a:solidFill>
                  <a:schemeClr val="dk1"/>
                </a:solidFill>
              </a:rPr>
              <a:t>]</a:t>
            </a:r>
            <a:r>
              <a:rPr lang="ko-KR" altLang="en-US" sz="1000" b="0">
                <a:solidFill>
                  <a:schemeClr val="dk1"/>
                </a:solidFill>
              </a:rPr>
              <a:t> 버튼 활성화</a:t>
            </a:r>
            <a:endParaRPr lang="ko-KR" altLang="en-US" sz="1000" b="0">
              <a:solidFill>
                <a:schemeClr val="dk1"/>
              </a:solidFill>
            </a:endParaRPr>
          </a:p>
        </p:txBody>
      </p:sp>
      <p:cxnSp>
        <p:nvCxnSpPr>
          <p:cNvPr id="43" name="화살표 42"/>
          <p:cNvCxnSpPr>
            <a:stCxn id="42" idx="2"/>
          </p:cNvCxnSpPr>
          <p:nvPr/>
        </p:nvCxnSpPr>
        <p:spPr>
          <a:xfrm rot="16200000" flipH="1">
            <a:off x="9813570" y="6289319"/>
            <a:ext cx="333056" cy="12226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839618"/>
      </p:ext>
    </p:extLst>
  </p:cSld>
  <p:clrMapOvr>
    <a:masterClrMapping/>
  </p:clrMapOvr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0"/>
            <a:ext cx="2613797" cy="617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66bdab"/>
                </a:solidFill>
                <a:latin typeface="Arial"/>
                <a:cs typeface="Arial"/>
              </a:rPr>
              <a:t>Purchase</a:t>
            </a:r>
            <a:endParaRPr lang="en-US" altLang="ko-KR" sz="3500" b="1" spc="300">
              <a:solidFill>
                <a:srgbClr val="66bdab"/>
              </a:solidFill>
              <a:latin typeface="Arial"/>
              <a:cs typeface="Arial"/>
            </a:endParaRPr>
          </a:p>
        </p:txBody>
      </p:sp>
      <p:sp>
        <p:nvSpPr>
          <p:cNvPr id="35" name="TextBox 21"/>
          <p:cNvSpPr txBox="1"/>
          <p:nvPr/>
        </p:nvSpPr>
        <p:spPr>
          <a:xfrm>
            <a:off x="2500540" y="140363"/>
            <a:ext cx="1578286" cy="391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티켓 예매</a:t>
            </a:r>
            <a:endParaRPr lang="ko-KR" altLang="en-US" sz="2000" b="1" spc="300">
              <a:solidFill>
                <a:srgbClr val="66bdab"/>
              </a:solidFill>
              <a:latin typeface="Arial"/>
              <a:ea typeface="굴림"/>
              <a:cs typeface="Arial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489" y="652579"/>
            <a:ext cx="2880360" cy="255821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9895" y="3212663"/>
            <a:ext cx="2880360" cy="321996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23406" y="220675"/>
            <a:ext cx="2880360" cy="1988377"/>
          </a:xfrm>
          <a:prstGeom prst="rect">
            <a:avLst/>
          </a:prstGeom>
          <a:ln>
            <a:solidFill>
              <a:srgbClr val="3057b9"/>
            </a:solidFill>
          </a:ln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989718" y="256660"/>
            <a:ext cx="3951622" cy="3569767"/>
          </a:xfrm>
          <a:prstGeom prst="rect">
            <a:avLst/>
          </a:prstGeom>
          <a:ln>
            <a:solidFill>
              <a:srgbClr val="3dbab0"/>
            </a:solidFill>
          </a:ln>
        </p:spPr>
      </p:pic>
      <p:sp>
        <p:nvSpPr>
          <p:cNvPr id="41" name="직사각형 40"/>
          <p:cNvSpPr/>
          <p:nvPr/>
        </p:nvSpPr>
        <p:spPr>
          <a:xfrm>
            <a:off x="1771652" y="4832683"/>
            <a:ext cx="5293093" cy="1651329"/>
          </a:xfrm>
          <a:prstGeom prst="rect">
            <a:avLst/>
          </a:prstGeom>
          <a:solidFill>
            <a:schemeClr val="lt1"/>
          </a:solidFill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&lt;</a:t>
            </a:r>
            <a:r>
              <a:rPr lang="ko-KR" altLang="en-US" sz="1500" b="1">
                <a:solidFill>
                  <a:schemeClr val="dk1"/>
                </a:solidFill>
              </a:rPr>
              <a:t>예약 정보 입력</a:t>
            </a:r>
            <a:r>
              <a:rPr lang="en-US" altLang="ko-KR" sz="1500" b="1">
                <a:solidFill>
                  <a:schemeClr val="dk1"/>
                </a:solidFill>
              </a:rPr>
              <a:t>&gt;</a:t>
            </a:r>
            <a:endParaRPr lang="en-US" altLang="ko-KR" sz="1500" b="1">
              <a:solidFill>
                <a:schemeClr val="dk1"/>
              </a:solidFill>
            </a:endParaRPr>
          </a:p>
          <a:p>
            <a:pPr marL="214200" lvl="0" indent="-214200">
              <a:buFont typeface="Arial"/>
              <a:buChar char="•"/>
              <a:defRPr/>
            </a:pPr>
            <a:r>
              <a:rPr lang="ko-KR" altLang="en-US" sz="1500" b="0">
                <a:solidFill>
                  <a:schemeClr val="dk1"/>
                </a:solidFill>
              </a:rPr>
              <a:t>상단에 앞에서 선택한 내역과 정보 표기</a:t>
            </a:r>
            <a:endParaRPr lang="ko-KR" altLang="en-US" sz="1500" b="0">
              <a:solidFill>
                <a:schemeClr val="dk1"/>
              </a:solidFill>
            </a:endParaRPr>
          </a:p>
          <a:p>
            <a:pPr marL="214200" lvl="0" indent="-214200">
              <a:buFont typeface="Arial"/>
              <a:buChar char="•"/>
              <a:defRPr/>
            </a:pPr>
            <a:r>
              <a:rPr lang="ko-KR" altLang="en-US" sz="1500" b="0">
                <a:solidFill>
                  <a:schemeClr val="dk1"/>
                </a:solidFill>
              </a:rPr>
              <a:t>예약자 정보의 경우</a:t>
            </a:r>
            <a:r>
              <a:rPr lang="en-US" altLang="ko-KR" sz="1500" b="0">
                <a:solidFill>
                  <a:schemeClr val="dk1"/>
                </a:solidFill>
              </a:rPr>
              <a:t>,</a:t>
            </a:r>
            <a:r>
              <a:rPr lang="ko-KR" altLang="en-US" sz="1500" b="0">
                <a:solidFill>
                  <a:schemeClr val="dk1"/>
                </a:solidFill>
              </a:rPr>
              <a:t> 첫 구매면 빈칸으로 표시됨</a:t>
            </a:r>
            <a:endParaRPr lang="ko-KR" altLang="en-US" sz="1500" b="0">
              <a:solidFill>
                <a:schemeClr val="dk1"/>
              </a:solidFill>
            </a:endParaRPr>
          </a:p>
          <a:p>
            <a:pPr marL="214200" lvl="0" indent="-214200">
              <a:buFont typeface="Arial"/>
              <a:buChar char="•"/>
              <a:defRPr/>
            </a:pPr>
            <a:r>
              <a:rPr lang="ko-KR" altLang="en-US" sz="1500" b="0">
                <a:solidFill>
                  <a:schemeClr val="dk1"/>
                </a:solidFill>
              </a:rPr>
              <a:t>두 번 이상의 구매일 경우</a:t>
            </a:r>
            <a:r>
              <a:rPr lang="en-US" altLang="ko-KR" sz="1500" b="0">
                <a:solidFill>
                  <a:schemeClr val="dk1"/>
                </a:solidFill>
              </a:rPr>
              <a:t>,</a:t>
            </a:r>
            <a:r>
              <a:rPr lang="ko-KR" altLang="en-US" sz="1500" b="0">
                <a:solidFill>
                  <a:schemeClr val="dk1"/>
                </a:solidFill>
              </a:rPr>
              <a:t> 가장 최근의 정보로 입력됨</a:t>
            </a:r>
            <a:endParaRPr lang="ko-KR" altLang="en-US" sz="1500" b="0">
              <a:solidFill>
                <a:schemeClr val="dk1"/>
              </a:solidFill>
            </a:endParaRPr>
          </a:p>
          <a:p>
            <a:pPr marL="214200" lvl="0" indent="-214200">
              <a:buFont typeface="Arial"/>
              <a:buChar char="•"/>
              <a:defRPr/>
            </a:pPr>
            <a:endParaRPr lang="ko-KR" altLang="en-US" sz="1500" b="0">
              <a:solidFill>
                <a:schemeClr val="dk1"/>
              </a:solidFill>
            </a:endParaRPr>
          </a:p>
          <a:p>
            <a:pPr marL="0" lvl="0" indent="0">
              <a:buFont typeface="Arial"/>
              <a:buNone/>
              <a:defRPr/>
            </a:pPr>
            <a:r>
              <a:rPr lang="en-US" altLang="ko-KR" sz="1200" b="0">
                <a:solidFill>
                  <a:schemeClr val="dk1"/>
                </a:solidFill>
              </a:rPr>
              <a:t>*</a:t>
            </a:r>
            <a:r>
              <a:rPr lang="ko-KR" altLang="en-US" sz="1200" b="0">
                <a:solidFill>
                  <a:schemeClr val="dk1"/>
                </a:solidFill>
              </a:rPr>
              <a:t> </a:t>
            </a:r>
            <a:r>
              <a:rPr lang="ko-KR" altLang="en-US" sz="1000" b="0">
                <a:solidFill>
                  <a:schemeClr val="dk1"/>
                </a:solidFill>
              </a:rPr>
              <a:t>정보 입력의 경우 빈칸으로 넘길 수 없도록 유효성 검사 실행</a:t>
            </a:r>
            <a:endParaRPr lang="ko-KR" altLang="en-US" sz="1000" b="0">
              <a:solidFill>
                <a:schemeClr val="dk1"/>
              </a:solidFill>
            </a:endParaRPr>
          </a:p>
          <a:p>
            <a:pPr marL="0" lvl="0" indent="0">
              <a:buFont typeface="Arial"/>
              <a:buNone/>
              <a:defRPr/>
            </a:pPr>
            <a:r>
              <a:rPr lang="en-US" altLang="ko-KR" sz="1000" b="0">
                <a:solidFill>
                  <a:schemeClr val="dk1"/>
                </a:solidFill>
              </a:rPr>
              <a:t>*</a:t>
            </a:r>
            <a:r>
              <a:rPr lang="ko-KR" altLang="en-US" sz="1000" b="0">
                <a:solidFill>
                  <a:schemeClr val="dk1"/>
                </a:solidFill>
              </a:rPr>
              <a:t> 기본값</a:t>
            </a:r>
            <a:r>
              <a:rPr lang="en-US" altLang="ko-KR" sz="1000" b="0">
                <a:solidFill>
                  <a:schemeClr val="dk1"/>
                </a:solidFill>
              </a:rPr>
              <a:t>(placeholer)</a:t>
            </a:r>
            <a:r>
              <a:rPr lang="ko-KR" altLang="en-US" sz="1000" b="0">
                <a:solidFill>
                  <a:schemeClr val="dk1"/>
                </a:solidFill>
              </a:rPr>
              <a:t>는 </a:t>
            </a:r>
            <a:r>
              <a:rPr lang="en-US" altLang="ko-KR" sz="1000" b="0">
                <a:solidFill>
                  <a:schemeClr val="dk1"/>
                </a:solidFill>
              </a:rPr>
              <a:t>‘</a:t>
            </a:r>
            <a:r>
              <a:rPr lang="ko-KR" altLang="en-US" sz="1000" b="0">
                <a:solidFill>
                  <a:schemeClr val="dk1"/>
                </a:solidFill>
              </a:rPr>
              <a:t>홍길동</a:t>
            </a:r>
            <a:r>
              <a:rPr lang="en-US" altLang="ko-KR" sz="1000" b="0">
                <a:solidFill>
                  <a:schemeClr val="dk1"/>
                </a:solidFill>
              </a:rPr>
              <a:t>’</a:t>
            </a:r>
            <a:r>
              <a:rPr lang="ko-KR" altLang="en-US" sz="1000" b="0">
                <a:solidFill>
                  <a:schemeClr val="dk1"/>
                </a:solidFill>
              </a:rPr>
              <a:t>으로 지정</a:t>
            </a:r>
            <a:endParaRPr lang="ko-KR" altLang="en-US" sz="1000" b="0">
              <a:solidFill>
                <a:schemeClr val="dk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237500" y="2398294"/>
            <a:ext cx="4661435" cy="1541039"/>
          </a:xfrm>
          <a:prstGeom prst="rect">
            <a:avLst/>
          </a:prstGeom>
          <a:solidFill>
            <a:schemeClr val="lt1"/>
          </a:solidFill>
          <a:ln w="28575">
            <a:solidFill>
              <a:srgbClr val="203a7b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&lt;</a:t>
            </a:r>
            <a:r>
              <a:rPr lang="ko-KR" altLang="en-US" sz="1500" b="1">
                <a:solidFill>
                  <a:schemeClr val="dk1"/>
                </a:solidFill>
              </a:rPr>
              <a:t>결제 내역</a:t>
            </a:r>
            <a:r>
              <a:rPr lang="en-US" altLang="ko-KR" sz="1500" b="1">
                <a:solidFill>
                  <a:schemeClr val="dk1"/>
                </a:solidFill>
              </a:rPr>
              <a:t>&gt;</a:t>
            </a:r>
            <a:endParaRPr lang="en-US" altLang="ko-KR" sz="1500" b="1">
              <a:solidFill>
                <a:schemeClr val="dk1"/>
              </a:solidFill>
            </a:endParaRPr>
          </a:p>
          <a:p>
            <a:pPr marL="214200" lvl="0" indent="-214200">
              <a:buFont typeface="Arial"/>
              <a:buChar char="•"/>
              <a:defRPr/>
            </a:pPr>
            <a:r>
              <a:rPr lang="ko-KR" altLang="en-US" sz="1500" b="0">
                <a:solidFill>
                  <a:schemeClr val="dk1"/>
                </a:solidFill>
              </a:rPr>
              <a:t>결제 금액과 적립 예상 캐시가 보여짐</a:t>
            </a:r>
            <a:endParaRPr lang="ko-KR" altLang="en-US" sz="1500" b="0">
              <a:solidFill>
                <a:schemeClr val="dk1"/>
              </a:solidFill>
            </a:endParaRPr>
          </a:p>
          <a:p>
            <a:pPr marL="214200" lvl="0" indent="-214200">
              <a:buFont typeface="Arial"/>
              <a:buChar char="•"/>
              <a:defRPr/>
            </a:pPr>
            <a:r>
              <a:rPr lang="ko-KR" altLang="en-US" sz="1500" b="0">
                <a:solidFill>
                  <a:schemeClr val="dk1"/>
                </a:solidFill>
              </a:rPr>
              <a:t>적립예정캐시의 경우 할인 적용 전 기준으로 보임</a:t>
            </a:r>
            <a:endParaRPr lang="ko-KR" altLang="en-US" sz="1500" b="0">
              <a:solidFill>
                <a:schemeClr val="dk1"/>
              </a:solidFill>
            </a:endParaRPr>
          </a:p>
          <a:p>
            <a:pPr marL="214200" lvl="0" indent="-214200">
              <a:buFont typeface="Arial"/>
              <a:buChar char="•"/>
              <a:defRPr/>
            </a:pPr>
            <a:r>
              <a:rPr lang="ko-KR" altLang="en-US" sz="1500" b="0">
                <a:solidFill>
                  <a:schemeClr val="dk1"/>
                </a:solidFill>
              </a:rPr>
              <a:t>사용 가능한 캐시가 있는 경우</a:t>
            </a:r>
            <a:r>
              <a:rPr lang="en-US" altLang="ko-KR" sz="1500" b="0">
                <a:solidFill>
                  <a:schemeClr val="dk1"/>
                </a:solidFill>
              </a:rPr>
              <a:t>,</a:t>
            </a:r>
            <a:r>
              <a:rPr lang="ko-KR" altLang="en-US" sz="1500" b="0">
                <a:solidFill>
                  <a:schemeClr val="dk1"/>
                </a:solidFill>
              </a:rPr>
              <a:t> 회원이 가지고 있는 캐시를 보여주고 </a:t>
            </a:r>
            <a:r>
              <a:rPr lang="en-US" altLang="ko-KR" sz="1500" b="0">
                <a:solidFill>
                  <a:schemeClr val="dk1"/>
                </a:solidFill>
              </a:rPr>
              <a:t>input[type=number]</a:t>
            </a:r>
            <a:r>
              <a:rPr lang="ko-KR" altLang="en-US" sz="1500" b="0">
                <a:solidFill>
                  <a:schemeClr val="dk1"/>
                </a:solidFill>
              </a:rPr>
              <a:t>를 통해 입력하도록 진행</a:t>
            </a:r>
            <a:endParaRPr lang="ko-KR" altLang="en-US" sz="1000" b="0">
              <a:solidFill>
                <a:schemeClr val="dk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229980" y="4164931"/>
            <a:ext cx="4661435" cy="2012276"/>
          </a:xfrm>
          <a:prstGeom prst="rect">
            <a:avLst/>
          </a:prstGeom>
          <a:solidFill>
            <a:schemeClr val="lt1"/>
          </a:solidFill>
          <a:ln w="28575">
            <a:solidFill>
              <a:srgbClr val="3dbab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&lt;</a:t>
            </a:r>
            <a:r>
              <a:rPr lang="ko-KR" altLang="en-US" sz="1500" b="1">
                <a:solidFill>
                  <a:schemeClr val="dk1"/>
                </a:solidFill>
              </a:rPr>
              <a:t>쿠폰 선택</a:t>
            </a:r>
            <a:r>
              <a:rPr lang="en-US" altLang="ko-KR" sz="1500" b="1">
                <a:solidFill>
                  <a:schemeClr val="dk1"/>
                </a:solidFill>
              </a:rPr>
              <a:t>&gt;</a:t>
            </a:r>
            <a:endParaRPr lang="en-US" altLang="ko-KR" sz="1500" b="1">
              <a:solidFill>
                <a:schemeClr val="dk1"/>
              </a:solidFill>
            </a:endParaRPr>
          </a:p>
          <a:p>
            <a:pPr marL="214200" lvl="0" indent="-214200">
              <a:buFont typeface="Arial"/>
              <a:buChar char="•"/>
              <a:defRPr/>
            </a:pPr>
            <a:r>
              <a:rPr lang="ko-KR" altLang="en-US" sz="1500" b="0">
                <a:solidFill>
                  <a:schemeClr val="dk1"/>
                </a:solidFill>
              </a:rPr>
              <a:t>티켓 쿠폰이면서 결제 총액이 기준을 충족하는</a:t>
            </a:r>
            <a:r>
              <a:rPr lang="en-US" altLang="ko-KR" sz="1500" b="0">
                <a:solidFill>
                  <a:schemeClr val="dk1"/>
                </a:solidFill>
              </a:rPr>
              <a:t>,</a:t>
            </a:r>
            <a:r>
              <a:rPr lang="ko-KR" altLang="en-US" sz="1500" b="0">
                <a:solidFill>
                  <a:schemeClr val="dk1"/>
                </a:solidFill>
              </a:rPr>
              <a:t> 이용자가 보유한 티켓 내역이 팝업창으로 보여짐</a:t>
            </a:r>
            <a:endParaRPr lang="ko-KR" altLang="en-US" sz="1500" b="0">
              <a:solidFill>
                <a:schemeClr val="dk1"/>
              </a:solidFill>
            </a:endParaRPr>
          </a:p>
          <a:p>
            <a:pPr marL="214200" lvl="0" indent="-214200">
              <a:buFont typeface="Arial"/>
              <a:buChar char="•"/>
              <a:defRPr/>
            </a:pPr>
            <a:r>
              <a:rPr lang="ko-KR" altLang="en-US" sz="1500" b="0">
                <a:solidFill>
                  <a:schemeClr val="dk1"/>
                </a:solidFill>
              </a:rPr>
              <a:t>더블 클릭 시 반영</a:t>
            </a:r>
            <a:r>
              <a:rPr lang="en-US" altLang="ko-KR" sz="1200" b="0">
                <a:solidFill>
                  <a:schemeClr val="dk1"/>
                </a:solidFill>
              </a:rPr>
              <a:t>(</a:t>
            </a:r>
            <a:r>
              <a:rPr lang="ko-KR" altLang="en-US" sz="1200" b="0">
                <a:solidFill>
                  <a:schemeClr val="dk1"/>
                </a:solidFill>
              </a:rPr>
              <a:t>다음 장에 설명</a:t>
            </a:r>
            <a:r>
              <a:rPr lang="en-US" altLang="ko-KR" sz="1200" b="0">
                <a:solidFill>
                  <a:schemeClr val="dk1"/>
                </a:solidFill>
              </a:rPr>
              <a:t>)</a:t>
            </a:r>
            <a:endParaRPr lang="en-US" altLang="ko-KR" sz="1200" b="0">
              <a:solidFill>
                <a:schemeClr val="dk1"/>
              </a:solidFill>
            </a:endParaRPr>
          </a:p>
          <a:p>
            <a:pPr marL="214200" lvl="0" indent="-214200">
              <a:buFont typeface="Arial"/>
              <a:buChar char="•"/>
              <a:defRPr/>
            </a:pPr>
            <a:r>
              <a:rPr lang="ko-KR" altLang="en-US" sz="1500" b="0">
                <a:solidFill>
                  <a:schemeClr val="dk1"/>
                </a:solidFill>
              </a:rPr>
              <a:t>다만</a:t>
            </a:r>
            <a:r>
              <a:rPr lang="en-US" altLang="ko-KR" sz="1500" b="0">
                <a:solidFill>
                  <a:schemeClr val="dk1"/>
                </a:solidFill>
              </a:rPr>
              <a:t>,</a:t>
            </a:r>
            <a:r>
              <a:rPr lang="ko-KR" altLang="en-US" sz="1500" b="0">
                <a:solidFill>
                  <a:schemeClr val="dk1"/>
                </a:solidFill>
              </a:rPr>
              <a:t> 캐시할인을 반영한 금액 기준이므로</a:t>
            </a:r>
            <a:r>
              <a:rPr lang="ko-KR" altLang="en-US" sz="1500" b="1">
                <a:solidFill>
                  <a:schemeClr val="dk1"/>
                </a:solidFill>
              </a:rPr>
              <a:t> </a:t>
            </a:r>
            <a:r>
              <a:rPr lang="en-US" altLang="ko-KR" sz="1500" b="1">
                <a:solidFill>
                  <a:schemeClr val="dk1"/>
                </a:solidFill>
              </a:rPr>
              <a:t>[</a:t>
            </a:r>
            <a:r>
              <a:rPr lang="ko-KR" altLang="en-US" sz="1500" b="1">
                <a:solidFill>
                  <a:schemeClr val="dk1"/>
                </a:solidFill>
              </a:rPr>
              <a:t>캐시 결제</a:t>
            </a:r>
            <a:r>
              <a:rPr lang="en-US" altLang="ko-KR" sz="1500" b="1">
                <a:solidFill>
                  <a:schemeClr val="dk1"/>
                </a:solidFill>
              </a:rPr>
              <a:t>]</a:t>
            </a:r>
            <a:r>
              <a:rPr lang="ko-KR" altLang="en-US" sz="1500" b="1">
                <a:solidFill>
                  <a:schemeClr val="dk1"/>
                </a:solidFill>
              </a:rPr>
              <a:t> 수정</a:t>
            </a:r>
            <a:r>
              <a:rPr lang="ko-KR" altLang="en-US" sz="1500" b="0">
                <a:solidFill>
                  <a:schemeClr val="dk1"/>
                </a:solidFill>
              </a:rPr>
              <a:t> 시 </a:t>
            </a:r>
            <a:r>
              <a:rPr lang="ko-KR" altLang="en-US" sz="1500" b="1">
                <a:solidFill>
                  <a:schemeClr val="dk1"/>
                </a:solidFill>
              </a:rPr>
              <a:t>쿠폰 선택 내역 해제</a:t>
            </a:r>
            <a:r>
              <a:rPr lang="ko-KR" altLang="en-US" sz="1500" b="0">
                <a:solidFill>
                  <a:schemeClr val="dk1"/>
                </a:solidFill>
              </a:rPr>
              <a:t>되고</a:t>
            </a:r>
            <a:r>
              <a:rPr lang="en-US" altLang="ko-KR" sz="1500" b="0">
                <a:solidFill>
                  <a:schemeClr val="dk1"/>
                </a:solidFill>
              </a:rPr>
              <a:t>,</a:t>
            </a:r>
            <a:r>
              <a:rPr lang="ko-KR" altLang="en-US" sz="1500" b="0">
                <a:solidFill>
                  <a:schemeClr val="dk1"/>
                </a:solidFill>
              </a:rPr>
              <a:t> 다시 선택 해야 함</a:t>
            </a:r>
            <a:endParaRPr lang="ko-KR" altLang="en-US" sz="1500" b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1823"/>
      </p:ext>
    </p:extLst>
  </p:cSld>
  <p:clrMapOvr>
    <a:masterClrMapping/>
  </p:clrMapOvr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0"/>
            <a:ext cx="2613797" cy="617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66bdab"/>
                </a:solidFill>
                <a:latin typeface="Arial"/>
                <a:cs typeface="Arial"/>
              </a:rPr>
              <a:t>Purchase</a:t>
            </a:r>
            <a:endParaRPr lang="en-US" altLang="ko-KR" sz="3500" b="1" spc="300">
              <a:solidFill>
                <a:srgbClr val="66bdab"/>
              </a:solidFill>
              <a:latin typeface="Arial"/>
              <a:cs typeface="Arial"/>
            </a:endParaRPr>
          </a:p>
        </p:txBody>
      </p:sp>
      <p:sp>
        <p:nvSpPr>
          <p:cNvPr id="35" name="TextBox 21"/>
          <p:cNvSpPr txBox="1"/>
          <p:nvPr/>
        </p:nvSpPr>
        <p:spPr>
          <a:xfrm>
            <a:off x="2500540" y="140363"/>
            <a:ext cx="1578286" cy="391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티켓 예매</a:t>
            </a:r>
            <a:endParaRPr lang="ko-KR" altLang="en-US" sz="2000" b="1" spc="300">
              <a:solidFill>
                <a:srgbClr val="66bdab"/>
              </a:solidFill>
              <a:latin typeface="Arial"/>
              <a:ea typeface="굴림"/>
              <a:cs typeface="Arial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47653" y="3428999"/>
            <a:ext cx="3578592" cy="1360565"/>
          </a:xfrm>
          <a:prstGeom prst="rect">
            <a:avLst/>
          </a:prstGeom>
          <a:solidFill>
            <a:schemeClr val="lt1"/>
          </a:solidFill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&lt;</a:t>
            </a:r>
            <a:r>
              <a:rPr lang="ko-KR" altLang="en-US" sz="1500" b="1">
                <a:solidFill>
                  <a:schemeClr val="dk1"/>
                </a:solidFill>
              </a:rPr>
              <a:t>할인 선택</a:t>
            </a:r>
            <a:r>
              <a:rPr lang="en-US" altLang="ko-KR" sz="1500" b="1">
                <a:solidFill>
                  <a:schemeClr val="dk1"/>
                </a:solidFill>
              </a:rPr>
              <a:t>&gt;</a:t>
            </a:r>
            <a:endParaRPr lang="en-US" altLang="ko-KR" sz="1500" b="1">
              <a:solidFill>
                <a:schemeClr val="dk1"/>
              </a:solidFill>
            </a:endParaRPr>
          </a:p>
          <a:p>
            <a:pPr marL="214200" lvl="0" indent="-214200">
              <a:buFont typeface="Arial"/>
              <a:buChar char="•"/>
              <a:defRPr/>
            </a:pPr>
            <a:r>
              <a:rPr lang="ko-KR" altLang="en-US" sz="1500" b="0">
                <a:solidFill>
                  <a:schemeClr val="dk1"/>
                </a:solidFill>
              </a:rPr>
              <a:t>캐시와 쿠폰 선택 내역에 따라 </a:t>
            </a:r>
            <a:r>
              <a:rPr lang="ko-KR" altLang="en-US" sz="1500" b="1">
                <a:solidFill>
                  <a:schemeClr val="dk1"/>
                </a:solidFill>
              </a:rPr>
              <a:t>총 결제금액 수시로 변경</a:t>
            </a:r>
            <a:endParaRPr lang="ko-KR" altLang="en-US" sz="1500" b="0">
              <a:solidFill>
                <a:schemeClr val="dk1"/>
              </a:solidFill>
            </a:endParaRPr>
          </a:p>
          <a:p>
            <a:pPr marL="214200" lvl="0" indent="-214200">
              <a:buFont typeface="Arial"/>
              <a:buChar char="•"/>
              <a:defRPr/>
            </a:pPr>
            <a:r>
              <a:rPr lang="ko-KR" altLang="en-US" sz="1500" b="0">
                <a:solidFill>
                  <a:schemeClr val="dk1"/>
                </a:solidFill>
              </a:rPr>
              <a:t>적립 캐시의 경우 결제창에서 계산 될 예정</a:t>
            </a:r>
            <a:r>
              <a:rPr lang="en-US" altLang="ko-KR" sz="1200" b="0">
                <a:solidFill>
                  <a:schemeClr val="dk1"/>
                </a:solidFill>
              </a:rPr>
              <a:t>(</a:t>
            </a:r>
            <a:r>
              <a:rPr lang="ko-KR" altLang="en-US" sz="1200" b="0">
                <a:solidFill>
                  <a:schemeClr val="dk1"/>
                </a:solidFill>
              </a:rPr>
              <a:t>팁 버튼을 통해 내용 설명함</a:t>
            </a:r>
            <a:r>
              <a:rPr lang="en-US" altLang="ko-KR" sz="1200" b="0">
                <a:solidFill>
                  <a:schemeClr val="dk1"/>
                </a:solidFill>
              </a:rPr>
              <a:t>)</a:t>
            </a:r>
            <a:endParaRPr lang="ko-KR" altLang="en-US" sz="1000" b="0">
              <a:solidFill>
                <a:schemeClr val="dk1"/>
              </a:solidFill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4863" y="734421"/>
            <a:ext cx="3520745" cy="2461473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82151" y="3213486"/>
            <a:ext cx="2309060" cy="3398814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129288" y="751952"/>
            <a:ext cx="3452159" cy="5113463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69157" y="5053811"/>
            <a:ext cx="3452159" cy="1242167"/>
          </a:xfrm>
          <a:prstGeom prst="rect">
            <a:avLst/>
          </a:prstGeom>
          <a:solidFill>
            <a:schemeClr val="dk1"/>
          </a:solidFill>
        </p:spPr>
      </p:pic>
      <p:cxnSp>
        <p:nvCxnSpPr>
          <p:cNvPr id="52" name="화살표 51"/>
          <p:cNvCxnSpPr>
            <a:endCxn id="49" idx="1"/>
          </p:cNvCxnSpPr>
          <p:nvPr/>
        </p:nvCxnSpPr>
        <p:spPr>
          <a:xfrm>
            <a:off x="5865394" y="3634539"/>
            <a:ext cx="3716757" cy="1278354"/>
          </a:xfrm>
          <a:prstGeom prst="straightConnector1">
            <a:avLst/>
          </a:prstGeom>
          <a:ln w="28575">
            <a:solidFill>
              <a:srgbClr val="3057b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6096001" y="302792"/>
            <a:ext cx="5774354" cy="1160038"/>
          </a:xfrm>
          <a:prstGeom prst="rect">
            <a:avLst/>
          </a:prstGeom>
          <a:solidFill>
            <a:schemeClr val="lt1"/>
          </a:solidFill>
          <a:ln w="28575">
            <a:solidFill>
              <a:srgbClr val="203a7b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&lt;</a:t>
            </a:r>
            <a:r>
              <a:rPr lang="ko-KR" altLang="en-US" sz="1500" b="1">
                <a:solidFill>
                  <a:schemeClr val="dk1"/>
                </a:solidFill>
              </a:rPr>
              <a:t>이용 동의 약관</a:t>
            </a:r>
            <a:r>
              <a:rPr lang="en-US" altLang="ko-KR" sz="1500" b="1">
                <a:solidFill>
                  <a:schemeClr val="dk1"/>
                </a:solidFill>
              </a:rPr>
              <a:t>&gt;</a:t>
            </a:r>
            <a:endParaRPr lang="en-US" altLang="ko-KR" sz="1500" b="1">
              <a:solidFill>
                <a:schemeClr val="dk1"/>
              </a:solidFill>
            </a:endParaRPr>
          </a:p>
          <a:p>
            <a:pPr marL="214200" lvl="0" indent="-214200">
              <a:buFont typeface="Arial"/>
              <a:buChar char="•"/>
              <a:defRPr/>
            </a:pPr>
            <a:r>
              <a:rPr lang="en-US" altLang="ko-KR" sz="1500" b="0">
                <a:solidFill>
                  <a:schemeClr val="dk1"/>
                </a:solidFill>
              </a:rPr>
              <a:t>[</a:t>
            </a:r>
            <a:r>
              <a:rPr lang="ko-KR" altLang="en-US" sz="1500" b="0">
                <a:solidFill>
                  <a:schemeClr val="dk1"/>
                </a:solidFill>
              </a:rPr>
              <a:t>전체 동의</a:t>
            </a:r>
            <a:r>
              <a:rPr lang="en-US" altLang="ko-KR" sz="1500" b="0">
                <a:solidFill>
                  <a:schemeClr val="dk1"/>
                </a:solidFill>
              </a:rPr>
              <a:t>]</a:t>
            </a:r>
            <a:r>
              <a:rPr lang="ko-KR" altLang="en-US" sz="1500" b="0">
                <a:solidFill>
                  <a:schemeClr val="dk1"/>
                </a:solidFill>
              </a:rPr>
              <a:t> 클릭 시</a:t>
            </a:r>
            <a:r>
              <a:rPr lang="en-US" altLang="ko-KR" sz="1500" b="0">
                <a:solidFill>
                  <a:schemeClr val="dk1"/>
                </a:solidFill>
              </a:rPr>
              <a:t>,</a:t>
            </a:r>
            <a:r>
              <a:rPr lang="ko-KR" altLang="en-US" sz="1500" b="0">
                <a:solidFill>
                  <a:schemeClr val="dk1"/>
                </a:solidFill>
              </a:rPr>
              <a:t> 모든 항목 체크됨</a:t>
            </a:r>
            <a:endParaRPr lang="ko-KR" altLang="en-US" sz="1500" b="0">
              <a:solidFill>
                <a:schemeClr val="dk1"/>
              </a:solidFill>
            </a:endParaRPr>
          </a:p>
          <a:p>
            <a:pPr marL="214200" lvl="0" indent="-214200">
              <a:buFont typeface="Arial"/>
              <a:buChar char="•"/>
              <a:defRPr/>
            </a:pPr>
            <a:r>
              <a:rPr lang="ko-KR" altLang="en-US" sz="1500" b="0">
                <a:solidFill>
                  <a:schemeClr val="dk1"/>
                </a:solidFill>
              </a:rPr>
              <a:t>각 상위 항목 클릭 시</a:t>
            </a:r>
            <a:r>
              <a:rPr lang="en-US" altLang="ko-KR" sz="1500" b="0">
                <a:solidFill>
                  <a:schemeClr val="dk1"/>
                </a:solidFill>
              </a:rPr>
              <a:t>,</a:t>
            </a:r>
            <a:r>
              <a:rPr lang="ko-KR" altLang="en-US" sz="1500" b="0">
                <a:solidFill>
                  <a:schemeClr val="dk1"/>
                </a:solidFill>
              </a:rPr>
              <a:t> 각각의 하위 항목 체크됨</a:t>
            </a:r>
            <a:endParaRPr lang="ko-KR" altLang="en-US" sz="1500" b="0">
              <a:solidFill>
                <a:schemeClr val="dk1"/>
              </a:solidFill>
            </a:endParaRPr>
          </a:p>
          <a:p>
            <a:pPr marL="214200" lvl="0" indent="-214200">
              <a:buFont typeface="Arial"/>
              <a:buChar char="•"/>
              <a:defRPr/>
            </a:pPr>
            <a:r>
              <a:rPr lang="ko-KR" altLang="en-US" sz="1500" b="0">
                <a:solidFill>
                  <a:schemeClr val="dk1"/>
                </a:solidFill>
              </a:rPr>
              <a:t>같은 그룹의 항목들 체크 시</a:t>
            </a:r>
            <a:r>
              <a:rPr lang="en-US" altLang="ko-KR" sz="1500" b="0">
                <a:solidFill>
                  <a:schemeClr val="dk1"/>
                </a:solidFill>
              </a:rPr>
              <a:t>,</a:t>
            </a:r>
            <a:r>
              <a:rPr lang="ko-KR" altLang="en-US" sz="1500" b="0">
                <a:solidFill>
                  <a:schemeClr val="dk1"/>
                </a:solidFill>
              </a:rPr>
              <a:t> 해당 그룹의 상위 항목 체크됨</a:t>
            </a:r>
            <a:endParaRPr lang="ko-KR" altLang="en-US" sz="1500" b="0">
              <a:solidFill>
                <a:schemeClr val="dk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618376" y="1858878"/>
            <a:ext cx="5273039" cy="1290382"/>
          </a:xfrm>
          <a:prstGeom prst="rect">
            <a:avLst/>
          </a:prstGeom>
          <a:solidFill>
            <a:schemeClr val="lt1"/>
          </a:solidFill>
          <a:ln w="28575">
            <a:solidFill>
              <a:srgbClr val="3dbab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&lt;</a:t>
            </a:r>
            <a:r>
              <a:rPr lang="ko-KR" altLang="en-US" sz="1500" b="1">
                <a:solidFill>
                  <a:schemeClr val="dk1"/>
                </a:solidFill>
              </a:rPr>
              <a:t>환불 규정</a:t>
            </a:r>
            <a:r>
              <a:rPr lang="en-US" altLang="ko-KR" sz="1500" b="1">
                <a:solidFill>
                  <a:schemeClr val="dk1"/>
                </a:solidFill>
              </a:rPr>
              <a:t>&gt;</a:t>
            </a:r>
            <a:endParaRPr lang="en-US" altLang="ko-KR" sz="1500" b="1">
              <a:solidFill>
                <a:schemeClr val="dk1"/>
              </a:solidFill>
            </a:endParaRPr>
          </a:p>
          <a:p>
            <a:pPr marL="214200" lvl="0" indent="-214200">
              <a:buFont typeface="Arial"/>
              <a:buChar char="•"/>
              <a:defRPr/>
            </a:pPr>
            <a:r>
              <a:rPr lang="ko-KR" altLang="en-US" sz="1500" b="0">
                <a:solidFill>
                  <a:schemeClr val="dk1"/>
                </a:solidFill>
              </a:rPr>
              <a:t>전액 환불 불가 상품의 경우</a:t>
            </a:r>
            <a:r>
              <a:rPr lang="en-US" altLang="ko-KR" sz="1500" b="0">
                <a:solidFill>
                  <a:schemeClr val="dk1"/>
                </a:solidFill>
              </a:rPr>
              <a:t>,</a:t>
            </a:r>
            <a:r>
              <a:rPr lang="ko-KR" altLang="en-US" sz="1500" b="0">
                <a:solidFill>
                  <a:schemeClr val="dk1"/>
                </a:solidFill>
              </a:rPr>
              <a:t> 환불 가능 </a:t>
            </a:r>
            <a:r>
              <a:rPr lang="en-US" altLang="ko-KR" sz="1500" b="0">
                <a:solidFill>
                  <a:schemeClr val="dk1"/>
                </a:solidFill>
              </a:rPr>
              <a:t>%</a:t>
            </a:r>
            <a:r>
              <a:rPr lang="ko-KR" altLang="en-US" sz="1500" b="0">
                <a:solidFill>
                  <a:schemeClr val="dk1"/>
                </a:solidFill>
              </a:rPr>
              <a:t>와 함께 문구가 </a:t>
            </a:r>
            <a:r>
              <a:rPr lang="ko-KR" altLang="en-US" sz="1500" b="0">
                <a:solidFill>
                  <a:srgbClr val="ff0000"/>
                </a:solidFill>
              </a:rPr>
              <a:t>빨간 글씨</a:t>
            </a:r>
            <a:r>
              <a:rPr lang="ko-KR" altLang="en-US" sz="1500" b="0">
                <a:solidFill>
                  <a:schemeClr val="dk1"/>
                </a:solidFill>
              </a:rPr>
              <a:t>로 표시됨</a:t>
            </a:r>
            <a:endParaRPr lang="ko-KR" altLang="en-US" sz="1500" b="0">
              <a:solidFill>
                <a:schemeClr val="dk1"/>
              </a:solidFill>
            </a:endParaRPr>
          </a:p>
          <a:p>
            <a:pPr marL="214200" lvl="0" indent="-214200">
              <a:buFont typeface="Arial"/>
              <a:buChar char="•"/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[</a:t>
            </a:r>
            <a:r>
              <a:rPr lang="ko-KR" altLang="en-US" sz="1500" b="1">
                <a:solidFill>
                  <a:schemeClr val="dk1"/>
                </a:solidFill>
              </a:rPr>
              <a:t>나중에 취소하면 어떻게 되나요</a:t>
            </a:r>
            <a:r>
              <a:rPr lang="en-US" altLang="ko-KR" sz="1500" b="1">
                <a:solidFill>
                  <a:schemeClr val="dk1"/>
                </a:solidFill>
              </a:rPr>
              <a:t>?]</a:t>
            </a:r>
            <a:r>
              <a:rPr lang="ko-KR" altLang="en-US" sz="1500" b="0">
                <a:solidFill>
                  <a:schemeClr val="dk1"/>
                </a:solidFill>
              </a:rPr>
              <a:t>버튼 클릭 시</a:t>
            </a:r>
            <a:r>
              <a:rPr lang="en-US" altLang="ko-KR" sz="1500" b="0">
                <a:solidFill>
                  <a:schemeClr val="dk1"/>
                </a:solidFill>
              </a:rPr>
              <a:t>,</a:t>
            </a:r>
            <a:r>
              <a:rPr lang="ko-KR" altLang="en-US" sz="1500" b="0">
                <a:solidFill>
                  <a:schemeClr val="dk1"/>
                </a:solidFill>
              </a:rPr>
              <a:t> 취소 규정에 맞는 기간과 환불 퍼센트가 시간 순으로 보여짐</a:t>
            </a:r>
            <a:endParaRPr lang="ko-KR" altLang="en-US" sz="1500" b="0">
              <a:solidFill>
                <a:schemeClr val="dk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903043" y="3861395"/>
            <a:ext cx="1479281" cy="2747936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539165942"/>
      </p:ext>
    </p:extLst>
  </p:cSld>
  <p:clrMapOvr>
    <a:masterClrMapping/>
  </p:clrMapOvr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0"/>
            <a:ext cx="2613797" cy="617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66bdab"/>
                </a:solidFill>
                <a:latin typeface="Arial"/>
                <a:cs typeface="Arial"/>
              </a:rPr>
              <a:t>Purchase</a:t>
            </a:r>
            <a:endParaRPr lang="en-US" altLang="ko-KR" sz="3500" b="1" spc="300">
              <a:solidFill>
                <a:srgbClr val="66bdab"/>
              </a:solidFill>
              <a:latin typeface="Arial"/>
              <a:cs typeface="Arial"/>
            </a:endParaRPr>
          </a:p>
        </p:txBody>
      </p:sp>
      <p:sp>
        <p:nvSpPr>
          <p:cNvPr id="35" name="TextBox 21"/>
          <p:cNvSpPr txBox="1"/>
          <p:nvPr/>
        </p:nvSpPr>
        <p:spPr>
          <a:xfrm>
            <a:off x="2500540" y="140363"/>
            <a:ext cx="1578286" cy="391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티켓 예매</a:t>
            </a:r>
            <a:endParaRPr lang="ko-KR" altLang="en-US" sz="2000" b="1" spc="300">
              <a:solidFill>
                <a:srgbClr val="66bdab"/>
              </a:solidFill>
              <a:latin typeface="Arial"/>
              <a:ea typeface="굴림"/>
              <a:cs typeface="Arial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17574" y="4321342"/>
            <a:ext cx="3177540" cy="979565"/>
          </a:xfrm>
          <a:prstGeom prst="rect">
            <a:avLst/>
          </a:prstGeom>
          <a:solidFill>
            <a:schemeClr val="lt1"/>
          </a:solidFill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&lt;</a:t>
            </a:r>
            <a:r>
              <a:rPr lang="ko-KR" altLang="en-US" sz="1500" b="1">
                <a:solidFill>
                  <a:schemeClr val="dk1"/>
                </a:solidFill>
              </a:rPr>
              <a:t>결제 내용</a:t>
            </a:r>
            <a:r>
              <a:rPr lang="en-US" altLang="ko-KR" sz="1500" b="1">
                <a:solidFill>
                  <a:schemeClr val="dk1"/>
                </a:solidFill>
              </a:rPr>
              <a:t>&gt;</a:t>
            </a:r>
            <a:endParaRPr lang="en-US" altLang="ko-KR" sz="1500" b="1">
              <a:solidFill>
                <a:schemeClr val="dk1"/>
              </a:solidFill>
            </a:endParaRPr>
          </a:p>
          <a:p>
            <a:pPr marL="214200" lvl="0" indent="-214200">
              <a:buFont typeface="Arial"/>
              <a:buChar char="•"/>
              <a:defRPr/>
            </a:pPr>
            <a:r>
              <a:rPr lang="ko-KR" altLang="en-US" sz="1500" b="0">
                <a:solidFill>
                  <a:schemeClr val="dk1"/>
                </a:solidFill>
              </a:rPr>
              <a:t>앞서 선택한 사항과 할인 혜택 및 총액</a:t>
            </a:r>
            <a:r>
              <a:rPr lang="en-US" altLang="ko-KR" sz="1500" b="0">
                <a:solidFill>
                  <a:schemeClr val="dk1"/>
                </a:solidFill>
              </a:rPr>
              <a:t>,</a:t>
            </a:r>
            <a:r>
              <a:rPr lang="ko-KR" altLang="en-US" sz="1500" b="0">
                <a:solidFill>
                  <a:schemeClr val="dk1"/>
                </a:solidFill>
              </a:rPr>
              <a:t> 적립 캐시가 모두 계산되어 출력</a:t>
            </a:r>
            <a:endParaRPr lang="ko-KR" altLang="en-US" sz="1000" b="0">
              <a:solidFill>
                <a:schemeClr val="dk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779921" y="5055265"/>
            <a:ext cx="5774354" cy="1621249"/>
          </a:xfrm>
          <a:prstGeom prst="rect">
            <a:avLst/>
          </a:prstGeom>
          <a:solidFill>
            <a:schemeClr val="lt1"/>
          </a:solidFill>
          <a:ln w="28575">
            <a:solidFill>
              <a:srgbClr val="203a7b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&lt;</a:t>
            </a:r>
            <a:r>
              <a:rPr lang="ko-KR" altLang="en-US" sz="1500" b="1">
                <a:solidFill>
                  <a:schemeClr val="dk1"/>
                </a:solidFill>
              </a:rPr>
              <a:t>결제 수단</a:t>
            </a:r>
            <a:r>
              <a:rPr lang="en-US" altLang="ko-KR" sz="1500" b="1">
                <a:solidFill>
                  <a:schemeClr val="dk1"/>
                </a:solidFill>
              </a:rPr>
              <a:t>&gt;</a:t>
            </a:r>
            <a:endParaRPr lang="en-US" altLang="ko-KR" sz="1500" b="1">
              <a:solidFill>
                <a:schemeClr val="dk1"/>
              </a:solidFill>
            </a:endParaRPr>
          </a:p>
          <a:p>
            <a:pPr marL="214200" lvl="0" indent="-214200">
              <a:buFont typeface="Arial"/>
              <a:buChar char="•"/>
              <a:defRPr/>
            </a:pPr>
            <a:r>
              <a:rPr lang="ko-KR" altLang="en-US" sz="1500" b="0">
                <a:solidFill>
                  <a:schemeClr val="dk1"/>
                </a:solidFill>
              </a:rPr>
              <a:t>기본적으로 등록된 </a:t>
            </a:r>
            <a:r>
              <a:rPr lang="en-US" altLang="ko-KR" sz="1500" b="0">
                <a:solidFill>
                  <a:schemeClr val="dk1"/>
                </a:solidFill>
              </a:rPr>
              <a:t>4</a:t>
            </a:r>
            <a:r>
              <a:rPr lang="ko-KR" altLang="en-US" sz="1500" b="0">
                <a:solidFill>
                  <a:schemeClr val="dk1"/>
                </a:solidFill>
              </a:rPr>
              <a:t>가지의 경우로 결제 수단 선정</a:t>
            </a:r>
            <a:endParaRPr lang="ko-KR" altLang="en-US" sz="1500" b="0">
              <a:solidFill>
                <a:schemeClr val="dk1"/>
              </a:solidFill>
            </a:endParaRPr>
          </a:p>
          <a:p>
            <a:pPr marL="214200" lvl="0" indent="-214200">
              <a:buFont typeface="Arial"/>
              <a:buChar char="•"/>
              <a:defRPr/>
            </a:pPr>
            <a:r>
              <a:rPr lang="ko-KR" altLang="en-US" sz="1500" b="0">
                <a:solidFill>
                  <a:schemeClr val="dk1"/>
                </a:solidFill>
              </a:rPr>
              <a:t>각 항목 별 할인 혜택 내용을 달리하여</a:t>
            </a:r>
            <a:r>
              <a:rPr lang="en-US" altLang="ko-KR" sz="1500" b="0">
                <a:solidFill>
                  <a:schemeClr val="dk1"/>
                </a:solidFill>
              </a:rPr>
              <a:t>,</a:t>
            </a:r>
            <a:r>
              <a:rPr lang="ko-KR" altLang="en-US" sz="1500" b="0">
                <a:solidFill>
                  <a:schemeClr val="dk1"/>
                </a:solidFill>
              </a:rPr>
              <a:t> 선택 시 확인 가능하도록 구현</a:t>
            </a:r>
            <a:endParaRPr lang="ko-KR" altLang="en-US" sz="1500" b="0">
              <a:solidFill>
                <a:schemeClr val="dk1"/>
              </a:solidFill>
            </a:endParaRPr>
          </a:p>
          <a:p>
            <a:pPr marL="214200" lvl="0" indent="-214200">
              <a:buFont typeface="Arial"/>
              <a:buChar char="•"/>
              <a:defRPr/>
            </a:pPr>
            <a:r>
              <a:rPr lang="en-US" altLang="ko-KR" sz="1500" b="0">
                <a:solidFill>
                  <a:schemeClr val="dk1"/>
                </a:solidFill>
              </a:rPr>
              <a:t>[</a:t>
            </a:r>
            <a:r>
              <a:rPr lang="ko-KR" altLang="en-US" sz="1500" b="0">
                <a:solidFill>
                  <a:schemeClr val="dk1"/>
                </a:solidFill>
              </a:rPr>
              <a:t>결제하기</a:t>
            </a:r>
            <a:r>
              <a:rPr lang="en-US" altLang="ko-KR" sz="1500" b="0">
                <a:solidFill>
                  <a:schemeClr val="dk1"/>
                </a:solidFill>
              </a:rPr>
              <a:t>]</a:t>
            </a:r>
            <a:r>
              <a:rPr lang="ko-KR" altLang="en-US" sz="1500" b="0">
                <a:solidFill>
                  <a:schemeClr val="dk1"/>
                </a:solidFill>
              </a:rPr>
              <a:t> 클릭 시</a:t>
            </a:r>
            <a:r>
              <a:rPr lang="en-US" altLang="ko-KR" sz="1500" b="0">
                <a:solidFill>
                  <a:schemeClr val="dk1"/>
                </a:solidFill>
              </a:rPr>
              <a:t>,</a:t>
            </a:r>
            <a:r>
              <a:rPr lang="ko-KR" altLang="en-US" sz="1500" b="0">
                <a:solidFill>
                  <a:schemeClr val="dk1"/>
                </a:solidFill>
              </a:rPr>
              <a:t> 수량 등 선택한 항목에 대해 확인을 받아 결제 진행</a:t>
            </a:r>
            <a:endParaRPr lang="ko-KR" altLang="en-US" sz="1500" b="0">
              <a:solidFill>
                <a:schemeClr val="dk1"/>
              </a:solidFill>
            </a:endParaRPr>
          </a:p>
          <a:p>
            <a:pPr marL="0" lvl="0" indent="0">
              <a:buFont typeface="Arial"/>
              <a:buNone/>
              <a:defRPr/>
            </a:pPr>
            <a:r>
              <a:rPr lang="en-US" altLang="ko-KR" sz="1000" b="0">
                <a:solidFill>
                  <a:schemeClr val="dk1"/>
                </a:solidFill>
              </a:rPr>
              <a:t>*</a:t>
            </a:r>
            <a:r>
              <a:rPr lang="ko-KR" altLang="en-US" sz="1000" b="0">
                <a:solidFill>
                  <a:schemeClr val="dk1"/>
                </a:solidFill>
              </a:rPr>
              <a:t>추후 결제 </a:t>
            </a:r>
            <a:r>
              <a:rPr lang="en-US" altLang="ko-KR" sz="1000" b="0">
                <a:solidFill>
                  <a:schemeClr val="dk1"/>
                </a:solidFill>
              </a:rPr>
              <a:t>API</a:t>
            </a:r>
            <a:r>
              <a:rPr lang="ko-KR" altLang="en-US" sz="1000" b="0">
                <a:solidFill>
                  <a:schemeClr val="dk1"/>
                </a:solidFill>
              </a:rPr>
              <a:t>로 발전시킬 예정</a:t>
            </a:r>
            <a:endParaRPr lang="ko-KR" altLang="en-US" sz="1000" b="0">
              <a:solidFill>
                <a:schemeClr val="dk1"/>
              </a:solidFill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4811" y="687243"/>
            <a:ext cx="3226489" cy="3408066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90904" y="266054"/>
            <a:ext cx="3282142" cy="4721679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533004" y="310617"/>
            <a:ext cx="3075757" cy="3639950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626857" y="3429000"/>
            <a:ext cx="3460654" cy="2062845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1925625327"/>
      </p:ext>
    </p:extLst>
  </p:cSld>
  <p:clrMapOvr>
    <a:masterClrMapping/>
  </p:clrMapOvr>
</p:sld>
</file>

<file path=ppt/slides/slide1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0"/>
            <a:ext cx="2613797" cy="617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66bdab"/>
                </a:solidFill>
                <a:latin typeface="Arial"/>
                <a:cs typeface="Arial"/>
              </a:rPr>
              <a:t>Purchase</a:t>
            </a:r>
            <a:endParaRPr lang="en-US" altLang="ko-KR" sz="3500" b="1" spc="300">
              <a:solidFill>
                <a:srgbClr val="66bdab"/>
              </a:solidFill>
              <a:latin typeface="Arial"/>
              <a:cs typeface="Arial"/>
            </a:endParaRPr>
          </a:p>
        </p:txBody>
      </p:sp>
      <p:sp>
        <p:nvSpPr>
          <p:cNvPr id="35" name="TextBox 21"/>
          <p:cNvSpPr txBox="1"/>
          <p:nvPr/>
        </p:nvSpPr>
        <p:spPr>
          <a:xfrm>
            <a:off x="2500540" y="140363"/>
            <a:ext cx="1578286" cy="391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티켓 예매</a:t>
            </a:r>
            <a:endParaRPr lang="ko-KR" altLang="en-US" sz="2000" b="1" spc="300">
              <a:solidFill>
                <a:srgbClr val="66bdab"/>
              </a:solidFill>
              <a:latin typeface="Arial"/>
              <a:ea typeface="굴림"/>
              <a:cs typeface="Arial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17574" y="4321342"/>
            <a:ext cx="3749040" cy="979565"/>
          </a:xfrm>
          <a:prstGeom prst="rect">
            <a:avLst/>
          </a:prstGeom>
          <a:solidFill>
            <a:schemeClr val="lt1"/>
          </a:solidFill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&lt;</a:t>
            </a:r>
            <a:r>
              <a:rPr lang="ko-KR" altLang="en-US" sz="1500" b="1">
                <a:solidFill>
                  <a:schemeClr val="dk1"/>
                </a:solidFill>
              </a:rPr>
              <a:t>결제 내역 상세</a:t>
            </a:r>
            <a:r>
              <a:rPr lang="en-US" altLang="ko-KR" sz="1500" b="1">
                <a:solidFill>
                  <a:schemeClr val="dk1"/>
                </a:solidFill>
              </a:rPr>
              <a:t>&gt;</a:t>
            </a:r>
            <a:endParaRPr lang="en-US" altLang="ko-KR" sz="1500" b="1">
              <a:solidFill>
                <a:schemeClr val="dk1"/>
              </a:solidFill>
            </a:endParaRPr>
          </a:p>
          <a:p>
            <a:pPr marL="214200" lvl="0" indent="-214200">
              <a:buFont typeface="Arial"/>
              <a:buChar char="•"/>
              <a:defRPr/>
            </a:pPr>
            <a:r>
              <a:rPr lang="ko-KR" altLang="en-US" sz="1500" b="0">
                <a:solidFill>
                  <a:schemeClr val="dk1"/>
                </a:solidFill>
              </a:rPr>
              <a:t>예약 번호 및 티켓 정보 출력</a:t>
            </a:r>
            <a:endParaRPr lang="ko-KR" altLang="en-US" sz="1500" b="0">
              <a:solidFill>
                <a:schemeClr val="dk1"/>
              </a:solidFill>
            </a:endParaRPr>
          </a:p>
          <a:p>
            <a:pPr marL="214200" lvl="0" indent="-214200">
              <a:buFont typeface="Arial"/>
              <a:buChar char="•"/>
              <a:defRPr/>
            </a:pPr>
            <a:r>
              <a:rPr lang="en-US" altLang="ko-KR" sz="1500" b="0">
                <a:solidFill>
                  <a:schemeClr val="dk1"/>
                </a:solidFill>
              </a:rPr>
              <a:t>[</a:t>
            </a:r>
            <a:r>
              <a:rPr lang="ko-KR" altLang="en-US" sz="1500" b="0">
                <a:solidFill>
                  <a:schemeClr val="dk1"/>
                </a:solidFill>
              </a:rPr>
              <a:t>상품 상세</a:t>
            </a:r>
            <a:r>
              <a:rPr lang="en-US" altLang="ko-KR" sz="1500" b="0">
                <a:solidFill>
                  <a:schemeClr val="dk1"/>
                </a:solidFill>
              </a:rPr>
              <a:t>] </a:t>
            </a:r>
            <a:r>
              <a:rPr lang="ko-KR" altLang="en-US" sz="1500" b="0">
                <a:solidFill>
                  <a:schemeClr val="dk1"/>
                </a:solidFill>
              </a:rPr>
              <a:t>버튼을 통해 티켓 정보 확인하도록 </a:t>
            </a:r>
            <a:r>
              <a:rPr lang="en-US" altLang="ko-KR" sz="1500" b="0">
                <a:solidFill>
                  <a:schemeClr val="dk1"/>
                </a:solidFill>
              </a:rPr>
              <a:t>mapping</a:t>
            </a:r>
            <a:endParaRPr lang="en-US" altLang="ko-KR" sz="1500" b="0">
              <a:solidFill>
                <a:schemeClr val="dk1"/>
              </a:solidFill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8553" y="716934"/>
            <a:ext cx="3780472" cy="3299591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05763" y="783469"/>
            <a:ext cx="3780472" cy="4235322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53" name="직사각형 52"/>
          <p:cNvSpPr/>
          <p:nvPr/>
        </p:nvSpPr>
        <p:spPr>
          <a:xfrm>
            <a:off x="2255921" y="5165555"/>
            <a:ext cx="5774354" cy="1410697"/>
          </a:xfrm>
          <a:prstGeom prst="rect">
            <a:avLst/>
          </a:prstGeom>
          <a:solidFill>
            <a:schemeClr val="lt1"/>
          </a:solidFill>
          <a:ln w="28575">
            <a:solidFill>
              <a:srgbClr val="203a7b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14200" lvl="0" indent="-214200">
              <a:buFont typeface="Arial"/>
              <a:buChar char="•"/>
              <a:defRPr/>
            </a:pPr>
            <a:r>
              <a:rPr lang="ko-KR" altLang="en-US" sz="1500" b="0">
                <a:solidFill>
                  <a:schemeClr val="dk1"/>
                </a:solidFill>
              </a:rPr>
              <a:t>예약자 정보 및 결제 정보 출력</a:t>
            </a:r>
            <a:endParaRPr lang="ko-KR" altLang="en-US" sz="1500" b="0">
              <a:solidFill>
                <a:schemeClr val="dk1"/>
              </a:solidFill>
            </a:endParaRPr>
          </a:p>
          <a:p>
            <a:pPr marL="214200" lvl="0" indent="-214200">
              <a:buFont typeface="Arial"/>
              <a:buChar char="•"/>
              <a:defRPr/>
            </a:pPr>
            <a:r>
              <a:rPr lang="ko-KR" altLang="en-US" sz="1500" b="0">
                <a:solidFill>
                  <a:schemeClr val="dk1"/>
                </a:solidFill>
              </a:rPr>
              <a:t>할인 내역과 총액 및 캐시 적립일 표기</a:t>
            </a:r>
            <a:endParaRPr lang="ko-KR" altLang="en-US" sz="1500" b="0">
              <a:solidFill>
                <a:schemeClr val="dk1"/>
              </a:solidFill>
            </a:endParaRPr>
          </a:p>
          <a:p>
            <a:pPr marL="214200" lvl="0" indent="-214200">
              <a:buFont typeface="Arial"/>
              <a:buChar char="•"/>
              <a:defRPr/>
            </a:pPr>
            <a:r>
              <a:rPr lang="ko-KR" altLang="en-US" sz="1500" b="0">
                <a:solidFill>
                  <a:schemeClr val="dk1"/>
                </a:solidFill>
              </a:rPr>
              <a:t>취소 불가 상품 아니거나</a:t>
            </a:r>
            <a:r>
              <a:rPr lang="en-US" altLang="ko-KR" sz="1500" b="0">
                <a:solidFill>
                  <a:schemeClr val="dk1"/>
                </a:solidFill>
              </a:rPr>
              <a:t>,</a:t>
            </a:r>
            <a:r>
              <a:rPr lang="ko-KR" altLang="en-US" sz="1500" b="0">
                <a:solidFill>
                  <a:schemeClr val="dk1"/>
                </a:solidFill>
              </a:rPr>
              <a:t> 취소 가능한 상품 중 환불 가능 기한이 지나지 않은 경우 </a:t>
            </a:r>
            <a:r>
              <a:rPr lang="en-US" altLang="ko-KR" sz="1500" b="1">
                <a:solidFill>
                  <a:schemeClr val="dk1"/>
                </a:solidFill>
              </a:rPr>
              <a:t>[</a:t>
            </a:r>
            <a:r>
              <a:rPr lang="ko-KR" altLang="en-US" sz="1500" b="1">
                <a:solidFill>
                  <a:schemeClr val="dk1"/>
                </a:solidFill>
              </a:rPr>
              <a:t>취소하기</a:t>
            </a:r>
            <a:r>
              <a:rPr lang="en-US" altLang="ko-KR" sz="1500" b="1">
                <a:solidFill>
                  <a:schemeClr val="dk1"/>
                </a:solidFill>
              </a:rPr>
              <a:t>]</a:t>
            </a:r>
            <a:r>
              <a:rPr lang="ko-KR" altLang="en-US" sz="1500" b="1">
                <a:solidFill>
                  <a:schemeClr val="dk1"/>
                </a:solidFill>
              </a:rPr>
              <a:t> </a:t>
            </a:r>
            <a:r>
              <a:rPr lang="ko-KR" altLang="en-US" sz="1500" b="0">
                <a:solidFill>
                  <a:schemeClr val="dk1"/>
                </a:solidFill>
              </a:rPr>
              <a:t>버튼 생성</a:t>
            </a:r>
            <a:endParaRPr lang="ko-KR" altLang="en-US" sz="1500" b="0">
              <a:solidFill>
                <a:schemeClr val="dk1"/>
              </a:solidFill>
            </a:endParaRPr>
          </a:p>
          <a:p>
            <a:pPr marL="0" lvl="0" indent="0">
              <a:buFont typeface="Arial"/>
              <a:buNone/>
              <a:defRPr/>
            </a:pPr>
            <a:endParaRPr lang="ko-KR" altLang="en-US" sz="1500" b="0">
              <a:solidFill>
                <a:schemeClr val="dk1"/>
              </a:solidFill>
            </a:endParaRPr>
          </a:p>
          <a:p>
            <a:pPr marL="0" lvl="0" indent="0">
              <a:buFont typeface="Arial"/>
              <a:buNone/>
              <a:defRPr/>
            </a:pPr>
            <a:r>
              <a:rPr lang="en-US" altLang="ko-KR" sz="1200" b="0">
                <a:solidFill>
                  <a:schemeClr val="dk1"/>
                </a:solidFill>
              </a:rPr>
              <a:t>*</a:t>
            </a:r>
            <a:r>
              <a:rPr lang="ko-KR" altLang="en-US" sz="1200" b="0">
                <a:solidFill>
                  <a:schemeClr val="dk1"/>
                </a:solidFill>
              </a:rPr>
              <a:t> 캐시 적립의 경우 유효기간 이후 </a:t>
            </a:r>
            <a:r>
              <a:rPr lang="en-US" altLang="ko-KR" sz="1200" b="0">
                <a:solidFill>
                  <a:schemeClr val="dk1"/>
                </a:solidFill>
              </a:rPr>
              <a:t>30</a:t>
            </a:r>
            <a:r>
              <a:rPr lang="ko-KR" altLang="en-US" sz="1200" b="0">
                <a:solidFill>
                  <a:schemeClr val="dk1"/>
                </a:solidFill>
              </a:rPr>
              <a:t>일이 지나야 적립됨</a:t>
            </a:r>
            <a:endParaRPr lang="ko-KR" altLang="en-US" sz="1200" b="0">
              <a:solidFill>
                <a:schemeClr val="dk1"/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14794" y="797273"/>
            <a:ext cx="3780472" cy="4973521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669563" y="5972050"/>
            <a:ext cx="4292400" cy="548687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2010613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6" name="Google Shape;337;p25"/>
          <p:cNvGraphicFramePr/>
          <p:nvPr/>
        </p:nvGraphicFramePr>
        <p:xfrm>
          <a:off x="263254" y="4479313"/>
          <a:ext cx="11665467" cy="1744690"/>
        </p:xfrm>
        <a:graphic>
          <a:graphicData uri="http://schemas.openxmlformats.org/drawingml/2006/table">
            <a:tbl>
              <a:tblPr firstRow="1" firstCol="1" bandRow="1">
                <a:tableStyleId>{C69FF03A-DF0C-4845-94BB-EF2385AD676B}</a:tableStyleId>
              </a:tblPr>
              <a:tblGrid>
                <a:gridCol w="944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4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4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4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4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4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48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48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48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48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48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48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48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248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248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248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2487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2487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2487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2487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2487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2487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2487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24875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324875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324875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324875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324875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324875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324875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324875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324875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</a:tblGrid>
              <a:tr h="3489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8</a:t>
                      </a:r>
                      <a:r>
                        <a:rPr lang="en-US" sz="1200" u="none" strike="noStrike" cap="none"/>
                        <a:t>월</a:t>
                      </a:r>
                      <a:r>
                        <a:rPr lang="en-US" altLang="ko-KR" sz="1200" u="none" strike="noStrike" cap="none"/>
                        <a:t>/9</a:t>
                      </a:r>
                      <a:r>
                        <a:rPr lang="ko-KR" altLang="en-US" sz="1200" u="none" strike="noStrike" cap="none"/>
                        <a:t>월 </a:t>
                      </a: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25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26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27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28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29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30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31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1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2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3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4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5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6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7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8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9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10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11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12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13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14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15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16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17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18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19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20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21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22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23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24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25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26</a:t>
                      </a: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기능구현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 anchor="ctr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9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200" u="none" strike="noStrike" cap="none"/>
                        <a:t>최종 </a:t>
                      </a:r>
                      <a:r>
                        <a:rPr lang="en-US" altLang="ko-KR" sz="1200" u="none" strike="noStrike" cap="none"/>
                        <a:t>test</a:t>
                      </a: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9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수정&amp;보완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 anchor="ctr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9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PPT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35" name="Google Shape;335;p25"/>
          <p:cNvGraphicFramePr/>
          <p:nvPr/>
        </p:nvGraphicFramePr>
        <p:xfrm>
          <a:off x="279135" y="1191015"/>
          <a:ext cx="11633713" cy="1305537"/>
        </p:xfrm>
        <a:graphic>
          <a:graphicData uri="http://schemas.openxmlformats.org/drawingml/2006/table">
            <a:tbl>
              <a:tblPr firstRow="1" firstCol="1" bandRow="1">
                <a:tableStyleId>{C69FF03A-DF0C-4845-94BB-EF2385AD676B}</a:tableStyleId>
              </a:tblPr>
              <a:tblGrid>
                <a:gridCol w="9557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5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5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5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5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53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53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53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53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53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53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853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853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853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8536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8536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8536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8536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8536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48536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48536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48536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</a:tblGrid>
              <a:tr h="4351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7</a:t>
                      </a:r>
                      <a:r>
                        <a:rPr lang="ko-KR" altLang="en-US" sz="1200" u="none" strike="noStrike" cap="none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월</a:t>
                      </a: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10</a:t>
                      </a: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11</a:t>
                      </a: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12</a:t>
                      </a: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13</a:t>
                      </a:r>
                      <a:endParaRPr lang="en-US" sz="1200" u="none" strike="noStrike" cap="none"/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14</a:t>
                      </a: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15</a:t>
                      </a: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16</a:t>
                      </a: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17</a:t>
                      </a: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18</a:t>
                      </a: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19</a:t>
                      </a: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20</a:t>
                      </a: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21</a:t>
                      </a: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22</a:t>
                      </a: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23</a:t>
                      </a: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24</a:t>
                      </a: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25</a:t>
                      </a: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26</a:t>
                      </a: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27</a:t>
                      </a: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28</a:t>
                      </a: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29</a:t>
                      </a: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30</a:t>
                      </a: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31</a:t>
                      </a:r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1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계획구상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 anchor="ctr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1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메인&amp;DB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6" name="Google Shape;336;p25"/>
          <p:cNvSpPr/>
          <p:nvPr/>
        </p:nvSpPr>
        <p:spPr>
          <a:xfrm>
            <a:off x="3679282" y="2065786"/>
            <a:ext cx="8198707" cy="3693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DD4C3"/>
          </a:solidFill>
          <a:ln w="12700" cap="flat" cmpd="sng">
            <a:noFill/>
            <a:prstDash val="solid"/>
            <a:miter/>
            <a:headEnd w="sm" len="sm"/>
            <a:tailEnd w="sm" len="sm"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rgbClr val="5ECE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37" name="Google Shape;337;p25"/>
          <p:cNvGraphicFramePr/>
          <p:nvPr/>
        </p:nvGraphicFramePr>
        <p:xfrm>
          <a:off x="275277" y="2758224"/>
          <a:ext cx="11641297" cy="1431788"/>
        </p:xfrm>
        <a:graphic>
          <a:graphicData uri="http://schemas.openxmlformats.org/drawingml/2006/table">
            <a:tbl>
              <a:tblPr firstRow="1" firstCol="1" bandRow="1">
                <a:tableStyleId>{C69FF03A-DF0C-4845-94BB-EF2385AD676B}</a:tableStyleId>
              </a:tblPr>
              <a:tblGrid>
                <a:gridCol w="938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5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59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59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59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59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59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59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59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459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459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459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459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4596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4596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4596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4596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4596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44596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44596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44596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44596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44596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4211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8</a:t>
                      </a:r>
                      <a:r>
                        <a:rPr lang="en-US" sz="1200" u="none" strike="noStrike" cap="none"/>
                        <a:t>월</a:t>
                      </a:r>
                      <a:r>
                        <a:rPr lang="ko-KR" altLang="en-US" sz="1200" u="none" strike="noStrike" cap="none"/>
                        <a:t> </a:t>
                      </a: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1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2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3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4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5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6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7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8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9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10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11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12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13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14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15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16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17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18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19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20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21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22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23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u="none" strike="noStrike" cap="none"/>
                        <a:t>24</a:t>
                      </a: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기능구현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 anchor="ctr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200" u="none" strike="noStrike" cap="none"/>
                        <a:t> </a:t>
                      </a: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>
                    <a:solidFill>
                      <a:srgbClr val="EEF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5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200" u="none" strike="noStrike" cap="none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중간 </a:t>
                      </a:r>
                      <a:r>
                        <a:rPr lang="en-US" altLang="ko-KR" sz="1200" u="none" strike="noStrike" cap="none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test</a:t>
                      </a: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200" u="none" strike="noStrike" cap="none"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8" name="Google Shape;338;p25"/>
          <p:cNvSpPr/>
          <p:nvPr/>
        </p:nvSpPr>
        <p:spPr>
          <a:xfrm>
            <a:off x="1261548" y="1649085"/>
            <a:ext cx="3810823" cy="3693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DD4C3"/>
          </a:solidFill>
          <a:ln w="12700" cap="flat" cmpd="sng">
            <a:noFill/>
            <a:prstDash val="solid"/>
            <a:miter/>
            <a:headEnd w="sm" len="sm"/>
            <a:tailEnd w="sm" len="sm"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rgbClr val="5ECE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25"/>
          <p:cNvSpPr/>
          <p:nvPr/>
        </p:nvSpPr>
        <p:spPr>
          <a:xfrm>
            <a:off x="6718278" y="5182890"/>
            <a:ext cx="4518028" cy="3693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DD4C3"/>
          </a:solidFill>
          <a:ln w="12700" cap="flat" cmpd="sng">
            <a:noFill/>
            <a:prstDash val="solid"/>
            <a:miter/>
            <a:headEnd w="sm" len="sm"/>
            <a:tailEnd w="sm" len="sm"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rgbClr val="5ECE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5"/>
          <p:cNvSpPr/>
          <p:nvPr/>
        </p:nvSpPr>
        <p:spPr>
          <a:xfrm>
            <a:off x="6728305" y="5524492"/>
            <a:ext cx="4518029" cy="3693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DD4C3"/>
          </a:solidFill>
          <a:ln w="12700" cap="flat" cmpd="sng">
            <a:noFill/>
            <a:prstDash val="solid"/>
            <a:miter/>
            <a:headEnd w="sm" len="sm"/>
            <a:tailEnd w="sm" len="sm"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rgbClr val="5ECE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5"/>
          <p:cNvSpPr/>
          <p:nvPr/>
        </p:nvSpPr>
        <p:spPr>
          <a:xfrm>
            <a:off x="1223858" y="4845213"/>
            <a:ext cx="9380792" cy="3693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DD4C3"/>
          </a:solidFill>
          <a:ln w="12700" cap="flat" cmpd="sng">
            <a:noFill/>
            <a:prstDash val="solid"/>
            <a:miter/>
            <a:headEnd w="sm" len="sm"/>
            <a:tailEnd w="sm" len="sm"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rgbClr val="5ECE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5"/>
          <p:cNvSpPr/>
          <p:nvPr/>
        </p:nvSpPr>
        <p:spPr>
          <a:xfrm>
            <a:off x="1221478" y="3244334"/>
            <a:ext cx="8913897" cy="3693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DD4C3"/>
          </a:solidFill>
          <a:ln w="12700" cap="flat" cmpd="sng">
            <a:noFill/>
            <a:prstDash val="solid"/>
            <a:miter/>
            <a:headEnd w="sm" len="sm"/>
            <a:tailEnd w="sm" len="sm"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rgbClr val="5ECE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1-4</a:t>
            </a:r>
          </a:p>
        </p:txBody>
      </p:sp>
      <p:sp>
        <p:nvSpPr>
          <p:cNvPr id="345" name="TextBox 21"/>
          <p:cNvSpPr txBox="1"/>
          <p:nvPr/>
        </p:nvSpPr>
        <p:spPr>
          <a:xfrm>
            <a:off x="2299137" y="264557"/>
            <a:ext cx="1969968" cy="466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개발 기간</a:t>
            </a:r>
          </a:p>
        </p:txBody>
      </p:sp>
      <p:sp>
        <p:nvSpPr>
          <p:cNvPr id="347" name="Google Shape;342;p25"/>
          <p:cNvSpPr/>
          <p:nvPr/>
        </p:nvSpPr>
        <p:spPr>
          <a:xfrm>
            <a:off x="8793350" y="3739816"/>
            <a:ext cx="3098634" cy="3693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DD4C3"/>
          </a:solidFill>
          <a:ln w="12700" cap="flat" cmpd="sng">
            <a:noFill/>
            <a:prstDash val="solid"/>
            <a:miter/>
            <a:headEnd w="sm" len="sm"/>
            <a:tailEnd w="sm" len="sm"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rgbClr val="5ECE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0;p25"/>
          <p:cNvSpPr/>
          <p:nvPr/>
        </p:nvSpPr>
        <p:spPr>
          <a:xfrm>
            <a:off x="9688072" y="5857365"/>
            <a:ext cx="2211977" cy="3693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DD4C3"/>
          </a:solidFill>
          <a:ln w="12700" cap="flat" cmpd="sng">
            <a:noFill/>
            <a:prstDash val="solid"/>
            <a:miter/>
            <a:headEnd w="sm" len="sm"/>
            <a:tailEnd w="sm" len="sm"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rgbClr val="5ECEA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34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0"/>
            <a:ext cx="2101700" cy="617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66bdab"/>
                </a:solidFill>
                <a:latin typeface="Arial"/>
                <a:cs typeface="Arial"/>
              </a:rPr>
              <a:t>Cancle</a:t>
            </a:r>
            <a:endParaRPr lang="en-US" altLang="ko-KR" sz="3500" b="1" spc="300">
              <a:solidFill>
                <a:srgbClr val="66bdab"/>
              </a:solidFill>
              <a:latin typeface="Arial"/>
              <a:cs typeface="Arial"/>
            </a:endParaRPr>
          </a:p>
        </p:txBody>
      </p:sp>
      <p:sp>
        <p:nvSpPr>
          <p:cNvPr id="35" name="TextBox 21"/>
          <p:cNvSpPr txBox="1"/>
          <p:nvPr/>
        </p:nvSpPr>
        <p:spPr>
          <a:xfrm>
            <a:off x="1906508" y="140363"/>
            <a:ext cx="2581996" cy="391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티켓취소 </a:t>
            </a:r>
            <a:r>
              <a:rPr lang="en-US" altLang="ko-KR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-</a:t>
            </a:r>
            <a:r>
              <a:rPr lang="ko-KR" altLang="en-US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 이용자</a:t>
            </a:r>
            <a:endParaRPr lang="ko-KR" altLang="en-US" sz="2000" b="1" spc="300">
              <a:solidFill>
                <a:srgbClr val="66bdab"/>
              </a:solidFill>
              <a:latin typeface="Arial"/>
              <a:ea typeface="굴림"/>
              <a:cs typeface="Arial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5655" y="866627"/>
            <a:ext cx="4963217" cy="5706271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17452" y="1805799"/>
            <a:ext cx="3863674" cy="1623200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160852" y="2459948"/>
            <a:ext cx="3871295" cy="2499576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39" name="직사각형 38"/>
          <p:cNvSpPr/>
          <p:nvPr/>
        </p:nvSpPr>
        <p:spPr>
          <a:xfrm>
            <a:off x="4579022" y="310816"/>
            <a:ext cx="6345856" cy="1270328"/>
          </a:xfrm>
          <a:prstGeom prst="rect">
            <a:avLst/>
          </a:prstGeom>
          <a:solidFill>
            <a:schemeClr val="lt1"/>
          </a:solidFill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&lt;</a:t>
            </a:r>
            <a:r>
              <a:rPr lang="ko-KR" altLang="en-US" sz="1500" b="1">
                <a:solidFill>
                  <a:schemeClr val="dk1"/>
                </a:solidFill>
              </a:rPr>
              <a:t>환불 가능 여부</a:t>
            </a:r>
            <a:r>
              <a:rPr lang="en-US" altLang="ko-KR" sz="1500" b="1">
                <a:solidFill>
                  <a:schemeClr val="dk1"/>
                </a:solidFill>
              </a:rPr>
              <a:t>&gt;</a:t>
            </a:r>
            <a:endParaRPr lang="en-US" altLang="ko-KR" sz="1500" b="1">
              <a:solidFill>
                <a:schemeClr val="dk1"/>
              </a:solidFill>
            </a:endParaRPr>
          </a:p>
          <a:p>
            <a:pPr marL="0" lvl="0" indent="0">
              <a:buFont typeface="Arial"/>
              <a:buNone/>
              <a:defRPr/>
            </a:pPr>
            <a:r>
              <a:rPr lang="ko-KR" altLang="en-US" sz="1500" b="0">
                <a:solidFill>
                  <a:schemeClr val="dk1"/>
                </a:solidFill>
              </a:rPr>
              <a:t>취소 버튼이 생성되어 눌렀을 경우</a:t>
            </a:r>
            <a:r>
              <a:rPr lang="en-US" altLang="ko-KR" sz="1500" b="0">
                <a:solidFill>
                  <a:schemeClr val="dk1"/>
                </a:solidFill>
              </a:rPr>
              <a:t>,</a:t>
            </a:r>
            <a:endParaRPr lang="en-US" altLang="ko-KR" sz="1500" b="0">
              <a:solidFill>
                <a:schemeClr val="dk1"/>
              </a:solidFill>
            </a:endParaRPr>
          </a:p>
          <a:p>
            <a:pPr marL="0" lvl="0" indent="0">
              <a:buFont typeface="Arial"/>
              <a:buNone/>
              <a:defRPr/>
            </a:pPr>
            <a:r>
              <a:rPr lang="ko-KR" altLang="en-US" sz="1500" b="0">
                <a:solidFill>
                  <a:schemeClr val="dk1"/>
                </a:solidFill>
              </a:rPr>
              <a:t>해당 날짜 기준으로 환불 가능 여부와 퍼센트를 표시</a:t>
            </a:r>
            <a:endParaRPr lang="ko-KR" altLang="en-US" sz="1500" b="0">
              <a:solidFill>
                <a:schemeClr val="dk1"/>
              </a:solidFill>
            </a:endParaRPr>
          </a:p>
          <a:p>
            <a:pPr marL="0" lvl="0" indent="0">
              <a:buFont typeface="Arial"/>
              <a:buNone/>
              <a:defRPr/>
            </a:pPr>
            <a:endParaRPr lang="ko-KR" altLang="en-US" sz="1500" b="0">
              <a:solidFill>
                <a:schemeClr val="dk1"/>
              </a:solidFill>
            </a:endParaRPr>
          </a:p>
          <a:p>
            <a:pPr marL="0" lvl="0" indent="0">
              <a:buFont typeface="Arial"/>
              <a:buNone/>
              <a:defRPr/>
            </a:pPr>
            <a:r>
              <a:rPr lang="ko-KR" altLang="en-US" sz="1500" b="0">
                <a:solidFill>
                  <a:schemeClr val="dk1"/>
                </a:solidFill>
              </a:rPr>
              <a:t>단</a:t>
            </a:r>
            <a:r>
              <a:rPr lang="en-US" altLang="ko-KR" sz="1500" b="0">
                <a:solidFill>
                  <a:schemeClr val="dk1"/>
                </a:solidFill>
              </a:rPr>
              <a:t>,</a:t>
            </a:r>
            <a:r>
              <a:rPr lang="ko-KR" altLang="en-US" sz="1500" b="0">
                <a:solidFill>
                  <a:schemeClr val="dk1"/>
                </a:solidFill>
              </a:rPr>
              <a:t> </a:t>
            </a:r>
            <a:r>
              <a:rPr lang="en-US" altLang="ko-KR" sz="1500" b="0">
                <a:solidFill>
                  <a:schemeClr val="dk1"/>
                </a:solidFill>
              </a:rPr>
              <a:t>17</a:t>
            </a:r>
            <a:r>
              <a:rPr lang="ko-KR" altLang="en-US" sz="1500" b="0">
                <a:solidFill>
                  <a:schemeClr val="dk1"/>
                </a:solidFill>
              </a:rPr>
              <a:t>시 이후로 취소를 진행한 경우 다음날로 간주하도록 코드구현</a:t>
            </a:r>
            <a:endParaRPr lang="ko-KR" altLang="en-US" sz="1500" b="0">
              <a:solidFill>
                <a:schemeClr val="dk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505579" y="4503821"/>
            <a:ext cx="5343223" cy="989592"/>
          </a:xfrm>
          <a:prstGeom prst="rect">
            <a:avLst/>
          </a:prstGeom>
          <a:solidFill>
            <a:schemeClr val="lt1"/>
          </a:solidFill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>
              <a:buFont typeface="Arial"/>
              <a:buNone/>
              <a:defRPr/>
            </a:pPr>
            <a:r>
              <a:rPr lang="ko-KR" altLang="en-US" sz="1500" b="0">
                <a:solidFill>
                  <a:schemeClr val="dk1"/>
                </a:solidFill>
              </a:rPr>
              <a:t>하단의 취소 사유와 내용 입력 후</a:t>
            </a:r>
            <a:r>
              <a:rPr lang="en-US" altLang="ko-KR" sz="1500" b="0">
                <a:solidFill>
                  <a:schemeClr val="dk1"/>
                </a:solidFill>
              </a:rPr>
              <a:t>,</a:t>
            </a:r>
            <a:endParaRPr lang="en-US" altLang="ko-KR" sz="1500" b="0">
              <a:solidFill>
                <a:schemeClr val="dk1"/>
              </a:solidFill>
            </a:endParaRPr>
          </a:p>
          <a:p>
            <a:pPr marL="0" lvl="0" indent="0">
              <a:buFont typeface="Arial"/>
              <a:buNone/>
              <a:defRPr/>
            </a:pPr>
            <a:r>
              <a:rPr lang="en-US" altLang="ko-KR" sz="1500" b="0">
                <a:solidFill>
                  <a:schemeClr val="dk1"/>
                </a:solidFill>
              </a:rPr>
              <a:t>[</a:t>
            </a:r>
            <a:r>
              <a:rPr lang="ko-KR" altLang="en-US" sz="1500" b="0">
                <a:solidFill>
                  <a:schemeClr val="dk1"/>
                </a:solidFill>
              </a:rPr>
              <a:t>예약 취소</a:t>
            </a:r>
            <a:r>
              <a:rPr lang="en-US" altLang="ko-KR" sz="1500" b="0">
                <a:solidFill>
                  <a:schemeClr val="dk1"/>
                </a:solidFill>
              </a:rPr>
              <a:t>]</a:t>
            </a:r>
            <a:r>
              <a:rPr lang="ko-KR" altLang="en-US" sz="1500" b="0">
                <a:solidFill>
                  <a:schemeClr val="dk1"/>
                </a:solidFill>
              </a:rPr>
              <a:t> 버튼 클릭 시 관리자에게 내용 전달</a:t>
            </a:r>
            <a:endParaRPr lang="ko-KR" altLang="en-US" sz="1500" b="0">
              <a:solidFill>
                <a:schemeClr val="dk1"/>
              </a:solidFill>
            </a:endParaRPr>
          </a:p>
          <a:p>
            <a:pPr marL="0" lvl="0" indent="0">
              <a:buFont typeface="Arial"/>
              <a:buNone/>
              <a:defRPr/>
            </a:pPr>
            <a:endParaRPr lang="ko-KR" altLang="en-US" sz="1500" b="0">
              <a:solidFill>
                <a:schemeClr val="dk1"/>
              </a:solidFill>
            </a:endParaRPr>
          </a:p>
          <a:p>
            <a:pPr marL="0" lvl="0" indent="0">
              <a:buFont typeface="Arial"/>
              <a:buNone/>
              <a:defRPr/>
            </a:pPr>
            <a:r>
              <a:rPr lang="en-US" altLang="ko-KR" sz="1500" b="0">
                <a:solidFill>
                  <a:schemeClr val="dk1"/>
                </a:solidFill>
              </a:rPr>
              <a:t>=&gt;</a:t>
            </a:r>
            <a:r>
              <a:rPr lang="ko-KR" altLang="en-US" sz="1500" b="0">
                <a:solidFill>
                  <a:schemeClr val="dk1"/>
                </a:solidFill>
              </a:rPr>
              <a:t> 현재 취소 접수만 된 상태로 티켓 상세 상단 내용 변경됨</a:t>
            </a:r>
            <a:endParaRPr lang="ko-KR" altLang="en-US" sz="1500" b="0">
              <a:solidFill>
                <a:schemeClr val="dk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160751" y="5051769"/>
            <a:ext cx="3876511" cy="1597763"/>
          </a:xfrm>
          <a:prstGeom prst="rect">
            <a:avLst/>
          </a:prstGeom>
          <a:ln>
            <a:solidFill>
              <a:schemeClr val="dk1"/>
            </a:solidFill>
          </a:ln>
        </p:spPr>
      </p:pic>
      <p:cxnSp>
        <p:nvCxnSpPr>
          <p:cNvPr id="43" name="양방향 화살표 42"/>
          <p:cNvCxnSpPr>
            <a:stCxn id="40" idx="2"/>
            <a:endCxn id="42" idx="1"/>
          </p:cNvCxnSpPr>
          <p:nvPr/>
        </p:nvCxnSpPr>
        <p:spPr>
          <a:xfrm rot="5400000" flipV="1">
            <a:off x="6490351" y="4180251"/>
            <a:ext cx="357239" cy="2983561"/>
          </a:xfrm>
          <a:prstGeom prst="bentConnector2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161457"/>
      </p:ext>
    </p:extLst>
  </p:cSld>
  <p:clrMapOvr>
    <a:masterClrMapping/>
  </p:clrMapOvr>
</p:sld>
</file>

<file path=ppt/slides/slide1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0"/>
            <a:ext cx="2101700" cy="617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66bdab"/>
                </a:solidFill>
                <a:latin typeface="Arial"/>
                <a:cs typeface="Arial"/>
              </a:rPr>
              <a:t>Refund</a:t>
            </a:r>
            <a:endParaRPr lang="en-US" altLang="ko-KR" sz="3500" b="1" spc="300">
              <a:solidFill>
                <a:srgbClr val="66bdab"/>
              </a:solidFill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06508" y="140363"/>
            <a:ext cx="2581996" cy="391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티켓환불 </a:t>
            </a:r>
            <a:r>
              <a:rPr lang="en-US" altLang="ko-KR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-</a:t>
            </a:r>
            <a:r>
              <a:rPr lang="ko-KR" altLang="en-US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 관리자</a:t>
            </a:r>
            <a:endParaRPr lang="ko-KR" altLang="en-US" sz="2000" b="1" spc="300">
              <a:solidFill>
                <a:srgbClr val="66bdab"/>
              </a:solidFill>
              <a:latin typeface="Arial"/>
              <a:ea typeface="굴림"/>
              <a:cs typeface="Arial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4416" y="599799"/>
            <a:ext cx="6711374" cy="2829200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8750" y="3592394"/>
            <a:ext cx="2149026" cy="876375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25" name="직사각형 24"/>
          <p:cNvSpPr/>
          <p:nvPr/>
        </p:nvSpPr>
        <p:spPr>
          <a:xfrm>
            <a:off x="220579" y="4774528"/>
            <a:ext cx="4230302" cy="1661356"/>
          </a:xfrm>
          <a:prstGeom prst="rect">
            <a:avLst/>
          </a:prstGeom>
          <a:solidFill>
            <a:schemeClr val="lt1"/>
          </a:solidFill>
          <a:ln w="28575">
            <a:solidFill>
              <a:srgbClr val="203a7b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14200" lvl="0" indent="-214200">
              <a:buFont typeface="Arial"/>
              <a:buChar char="•"/>
              <a:defRPr/>
            </a:pPr>
            <a:r>
              <a:rPr lang="ko-KR" altLang="en-US" sz="1500" b="1" u="sng">
                <a:solidFill>
                  <a:schemeClr val="dk1"/>
                </a:solidFill>
              </a:rPr>
              <a:t>회원관리 </a:t>
            </a:r>
            <a:r>
              <a:rPr lang="en-US" altLang="ko-KR" sz="1500" b="1" u="sng">
                <a:solidFill>
                  <a:schemeClr val="dk1"/>
                </a:solidFill>
              </a:rPr>
              <a:t>&gt;</a:t>
            </a:r>
            <a:r>
              <a:rPr lang="ko-KR" altLang="en-US" sz="1500" b="1" u="sng">
                <a:solidFill>
                  <a:schemeClr val="dk1"/>
                </a:solidFill>
              </a:rPr>
              <a:t> 회원 예매</a:t>
            </a:r>
            <a:r>
              <a:rPr lang="en-US" altLang="ko-KR" sz="1500" b="1" u="sng">
                <a:solidFill>
                  <a:schemeClr val="dk1"/>
                </a:solidFill>
              </a:rPr>
              <a:t>/</a:t>
            </a:r>
            <a:r>
              <a:rPr lang="ko-KR" altLang="en-US" sz="1500" b="1" u="sng">
                <a:solidFill>
                  <a:schemeClr val="dk1"/>
                </a:solidFill>
              </a:rPr>
              <a:t>예약 관리</a:t>
            </a:r>
            <a:r>
              <a:rPr lang="ko-KR" altLang="en-US" sz="1500" b="0">
                <a:solidFill>
                  <a:schemeClr val="dk1"/>
                </a:solidFill>
              </a:rPr>
              <a:t>를 통해 관리자가 내역 확인 가능</a:t>
            </a:r>
            <a:endParaRPr lang="ko-KR" altLang="en-US" sz="1500" b="0">
              <a:solidFill>
                <a:schemeClr val="dk1"/>
              </a:solidFill>
            </a:endParaRPr>
          </a:p>
          <a:p>
            <a:pPr marL="214200" lvl="0" indent="-214200">
              <a:buFont typeface="Arial"/>
              <a:buChar char="•"/>
              <a:defRPr/>
            </a:pPr>
            <a:r>
              <a:rPr lang="ko-KR" altLang="en-US" sz="1500" b="0">
                <a:solidFill>
                  <a:schemeClr val="dk1"/>
                </a:solidFill>
              </a:rPr>
              <a:t>예약 내역과 취소 내역을 구분해서 확인 가능하며</a:t>
            </a:r>
            <a:r>
              <a:rPr lang="en-US" altLang="ko-KR" sz="1500" b="0">
                <a:solidFill>
                  <a:schemeClr val="dk1"/>
                </a:solidFill>
              </a:rPr>
              <a:t>,</a:t>
            </a:r>
            <a:r>
              <a:rPr lang="ko-KR" altLang="en-US" sz="1500" b="0">
                <a:solidFill>
                  <a:schemeClr val="dk1"/>
                </a:solidFill>
              </a:rPr>
              <a:t> 검색도 가능하도록 구현</a:t>
            </a:r>
            <a:endParaRPr lang="ko-KR" altLang="en-US" sz="1200" b="0">
              <a:solidFill>
                <a:schemeClr val="dk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654216" y="4475744"/>
            <a:ext cx="7268275" cy="478251"/>
          </a:xfrm>
          <a:prstGeom prst="rect">
            <a:avLst/>
          </a:prstGeom>
          <a:solidFill>
            <a:schemeClr val="lt1"/>
          </a:solidFill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14200" lvl="0" indent="-214200">
              <a:buFont typeface="Arial"/>
              <a:buChar char="•"/>
              <a:defRPr/>
            </a:pPr>
            <a:r>
              <a:rPr lang="ko-KR" altLang="en-US" sz="1500" b="0" u="none">
                <a:solidFill>
                  <a:schemeClr val="dk1"/>
                </a:solidFill>
              </a:rPr>
              <a:t>티켓 내역 상세를 표로 확인 가능하며</a:t>
            </a:r>
            <a:r>
              <a:rPr lang="en-US" altLang="ko-KR" sz="1500" b="0" u="none">
                <a:solidFill>
                  <a:schemeClr val="dk1"/>
                </a:solidFill>
              </a:rPr>
              <a:t>,</a:t>
            </a:r>
            <a:r>
              <a:rPr lang="ko-KR" altLang="en-US" sz="1500" b="0" u="none">
                <a:solidFill>
                  <a:schemeClr val="dk1"/>
                </a:solidFill>
              </a:rPr>
              <a:t> 환불을 신청한 경우 접수 상태를 보여줌</a:t>
            </a:r>
            <a:r>
              <a:rPr lang="en-US" altLang="ko-KR" sz="1500" b="0" u="none">
                <a:solidFill>
                  <a:schemeClr val="dk1"/>
                </a:solidFill>
              </a:rPr>
              <a:t>.</a:t>
            </a:r>
            <a:endParaRPr lang="en-US" altLang="ko-KR" sz="1500" b="0" u="none">
              <a:solidFill>
                <a:schemeClr val="dk1"/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17025" y="1433017"/>
            <a:ext cx="6541029" cy="2838560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3337108592"/>
      </p:ext>
    </p:extLst>
  </p:cSld>
  <p:clrMapOvr>
    <a:masterClrMapping/>
  </p:clrMapOvr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0"/>
            <a:ext cx="2101700" cy="617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66bdab"/>
                </a:solidFill>
                <a:latin typeface="Arial"/>
                <a:cs typeface="Arial"/>
              </a:rPr>
              <a:t>Refund</a:t>
            </a:r>
            <a:endParaRPr lang="en-US" altLang="ko-KR" sz="3500" b="1" spc="300">
              <a:solidFill>
                <a:srgbClr val="66bdab"/>
              </a:solidFill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06508" y="140363"/>
            <a:ext cx="2581996" cy="391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티켓환불 </a:t>
            </a:r>
            <a:r>
              <a:rPr lang="en-US" altLang="ko-KR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-</a:t>
            </a:r>
            <a:r>
              <a:rPr lang="ko-KR" altLang="en-US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 관리자</a:t>
            </a:r>
            <a:endParaRPr lang="ko-KR" altLang="en-US" sz="2000" b="1" spc="300">
              <a:solidFill>
                <a:srgbClr val="66bdab"/>
              </a:solidFill>
              <a:latin typeface="Arial"/>
              <a:ea typeface="굴림"/>
              <a:cs typeface="Arial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4867" y="592388"/>
            <a:ext cx="5684455" cy="2836611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30" name="직사각형 29"/>
          <p:cNvSpPr/>
          <p:nvPr/>
        </p:nvSpPr>
        <p:spPr>
          <a:xfrm>
            <a:off x="290763" y="3711738"/>
            <a:ext cx="5805237" cy="1661356"/>
          </a:xfrm>
          <a:prstGeom prst="rect">
            <a:avLst/>
          </a:prstGeom>
          <a:solidFill>
            <a:schemeClr val="lt1"/>
          </a:solidFill>
          <a:ln w="28575">
            <a:solidFill>
              <a:srgbClr val="203a7b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14200" lvl="0" indent="-214200">
              <a:buFont typeface="Arial"/>
              <a:buChar char="•"/>
              <a:defRPr/>
            </a:pPr>
            <a:r>
              <a:rPr lang="en-US" altLang="ko-KR" sz="1500" b="1" u="sng">
                <a:solidFill>
                  <a:schemeClr val="dk1"/>
                </a:solidFill>
              </a:rPr>
              <a:t>[</a:t>
            </a:r>
            <a:r>
              <a:rPr lang="ko-KR" altLang="en-US" sz="1500" b="1" u="sng">
                <a:solidFill>
                  <a:schemeClr val="dk1"/>
                </a:solidFill>
              </a:rPr>
              <a:t>환불 진행</a:t>
            </a:r>
            <a:r>
              <a:rPr lang="en-US" altLang="ko-KR" sz="1500" b="1" u="sng">
                <a:solidFill>
                  <a:schemeClr val="dk1"/>
                </a:solidFill>
              </a:rPr>
              <a:t>]</a:t>
            </a:r>
            <a:r>
              <a:rPr lang="ko-KR" altLang="en-US" sz="1500" b="0" u="none">
                <a:solidFill>
                  <a:schemeClr val="dk1"/>
                </a:solidFill>
              </a:rPr>
              <a:t>버튼 클릭 시</a:t>
            </a:r>
            <a:r>
              <a:rPr lang="en-US" altLang="ko-KR" sz="1500" b="0" u="none">
                <a:solidFill>
                  <a:schemeClr val="dk1"/>
                </a:solidFill>
              </a:rPr>
              <a:t>,</a:t>
            </a:r>
            <a:r>
              <a:rPr lang="ko-KR" altLang="en-US" sz="1500" b="0" u="none">
                <a:solidFill>
                  <a:schemeClr val="dk1"/>
                </a:solidFill>
              </a:rPr>
              <a:t> 다음 페이지로 이동</a:t>
            </a:r>
            <a:endParaRPr lang="ko-KR" altLang="en-US" sz="1500" b="0" u="none">
              <a:solidFill>
                <a:schemeClr val="dk1"/>
              </a:solidFill>
            </a:endParaRPr>
          </a:p>
          <a:p>
            <a:pPr marL="214200" lvl="0" indent="-214200">
              <a:buFont typeface="Arial"/>
              <a:buChar char="•"/>
              <a:defRPr/>
            </a:pPr>
            <a:r>
              <a:rPr lang="ko-KR" altLang="en-US" sz="1500" b="0" u="none">
                <a:solidFill>
                  <a:schemeClr val="dk1"/>
                </a:solidFill>
              </a:rPr>
              <a:t>반환되는 캐시와 쿠폰 내역</a:t>
            </a:r>
            <a:r>
              <a:rPr lang="en-US" altLang="ko-KR" sz="1500" b="0" u="none">
                <a:solidFill>
                  <a:schemeClr val="dk1"/>
                </a:solidFill>
              </a:rPr>
              <a:t>,</a:t>
            </a:r>
            <a:r>
              <a:rPr lang="ko-KR" altLang="en-US" sz="1500" b="0" u="none">
                <a:solidFill>
                  <a:schemeClr val="dk1"/>
                </a:solidFill>
              </a:rPr>
              <a:t> 적립 취소 캐시가 표시됨</a:t>
            </a:r>
            <a:endParaRPr lang="ko-KR" altLang="en-US" sz="1500" b="0" u="none">
              <a:solidFill>
                <a:schemeClr val="dk1"/>
              </a:solidFill>
            </a:endParaRPr>
          </a:p>
          <a:p>
            <a:pPr marL="214200" lvl="0" indent="-214200">
              <a:buFont typeface="Arial"/>
              <a:buChar char="•"/>
              <a:defRPr/>
            </a:pPr>
            <a:endParaRPr lang="ko-KR" altLang="en-US" sz="1500" b="0" u="none">
              <a:solidFill>
                <a:schemeClr val="dk1"/>
              </a:solidFill>
            </a:endParaRPr>
          </a:p>
          <a:p>
            <a:pPr marL="214200" lvl="0" indent="-214200">
              <a:buFont typeface="Arial"/>
              <a:buChar char="•"/>
              <a:defRPr/>
            </a:pPr>
            <a:r>
              <a:rPr lang="ko-KR" altLang="en-US" sz="1500" b="0" u="none">
                <a:solidFill>
                  <a:schemeClr val="dk1"/>
                </a:solidFill>
              </a:rPr>
              <a:t>하단에는 관리자들이 메모를 남길 수 있도록 구성함</a:t>
            </a:r>
            <a:r>
              <a:rPr lang="en-US" altLang="ko-KR" sz="1500" b="0" u="none">
                <a:solidFill>
                  <a:schemeClr val="dk1"/>
                </a:solidFill>
              </a:rPr>
              <a:t>.</a:t>
            </a:r>
            <a:endParaRPr lang="en-US" altLang="ko-KR" sz="1500" b="0" u="none">
              <a:solidFill>
                <a:schemeClr val="dk1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07283" y="424463"/>
            <a:ext cx="4252328" cy="1196443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26342" y="1790915"/>
            <a:ext cx="5737534" cy="2694642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33" name="직사각형 32"/>
          <p:cNvSpPr/>
          <p:nvPr/>
        </p:nvSpPr>
        <p:spPr>
          <a:xfrm>
            <a:off x="6236367" y="3639549"/>
            <a:ext cx="5706174" cy="8793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>
              <a:buFont typeface="Arial"/>
              <a:buNone/>
              <a:defRPr/>
            </a:pPr>
            <a:endParaRPr lang="en-US" altLang="ko-KR" sz="1500" b="0" u="none">
              <a:solidFill>
                <a:schemeClr val="dk1"/>
              </a:solidFill>
            </a:endParaRPr>
          </a:p>
        </p:txBody>
      </p:sp>
      <p:cxnSp>
        <p:nvCxnSpPr>
          <p:cNvPr id="34" name="화살표 33"/>
          <p:cNvCxnSpPr>
            <a:stCxn id="31" idx="2"/>
            <a:endCxn id="33" idx="0"/>
          </p:cNvCxnSpPr>
          <p:nvPr/>
        </p:nvCxnSpPr>
        <p:spPr>
          <a:xfrm rot="16200000" flipH="1">
            <a:off x="8002128" y="2552224"/>
            <a:ext cx="2018642" cy="156007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273323" y="4929468"/>
            <a:ext cx="3691225" cy="1708633"/>
          </a:xfrm>
          <a:prstGeom prst="rect">
            <a:avLst/>
          </a:prstGeom>
          <a:ln>
            <a:solidFill>
              <a:schemeClr val="dk1"/>
            </a:solidFill>
          </a:ln>
        </p:spPr>
      </p:pic>
      <p:cxnSp>
        <p:nvCxnSpPr>
          <p:cNvPr id="37" name="화살표 36"/>
          <p:cNvCxnSpPr>
            <a:stCxn id="33" idx="2"/>
            <a:endCxn id="36" idx="0"/>
          </p:cNvCxnSpPr>
          <p:nvPr/>
        </p:nvCxnSpPr>
        <p:spPr>
          <a:xfrm rot="16200000" flipH="1">
            <a:off x="8898888" y="4709419"/>
            <a:ext cx="410615" cy="29482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292769" y="5588664"/>
            <a:ext cx="5803231" cy="879304"/>
          </a:xfrm>
          <a:prstGeom prst="rect">
            <a:avLst/>
          </a:prstGeom>
          <a:solidFill>
            <a:schemeClr val="lt1"/>
          </a:solidFill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14200" lvl="0" indent="-214200">
              <a:buFont typeface="Arial"/>
              <a:buChar char="•"/>
              <a:defRPr/>
            </a:pPr>
            <a:r>
              <a:rPr lang="ko-KR" altLang="en-US" sz="1500" b="0" u="none">
                <a:solidFill>
                  <a:schemeClr val="dk1"/>
                </a:solidFill>
              </a:rPr>
              <a:t>관리자 페이지에 </a:t>
            </a:r>
            <a:r>
              <a:rPr lang="ko-KR" altLang="en-US" sz="1500" b="1" u="none">
                <a:solidFill>
                  <a:schemeClr val="dk1"/>
                </a:solidFill>
              </a:rPr>
              <a:t>환불 처리 내용이 추가</a:t>
            </a:r>
            <a:r>
              <a:rPr lang="ko-KR" altLang="en-US" sz="1500" b="0" u="none">
                <a:solidFill>
                  <a:schemeClr val="dk1"/>
                </a:solidFill>
              </a:rPr>
              <a:t>로 생성됨</a:t>
            </a:r>
            <a:endParaRPr lang="ko-KR" altLang="en-US" sz="1500" b="0" u="none">
              <a:solidFill>
                <a:schemeClr val="dk1"/>
              </a:solidFill>
            </a:endParaRPr>
          </a:p>
          <a:p>
            <a:pPr marL="214200" lvl="0" indent="-214200">
              <a:buFont typeface="Arial"/>
              <a:buChar char="•"/>
              <a:defRPr/>
            </a:pPr>
            <a:r>
              <a:rPr lang="ko-KR" altLang="en-US" sz="1500" b="0" u="none">
                <a:solidFill>
                  <a:schemeClr val="dk1"/>
                </a:solidFill>
              </a:rPr>
              <a:t>이용자 입장에서도 티켓 상세 페이지 상 </a:t>
            </a:r>
            <a:r>
              <a:rPr lang="ko-KR" altLang="en-US" sz="1500" b="1" u="none">
                <a:solidFill>
                  <a:schemeClr val="dk1"/>
                </a:solidFill>
              </a:rPr>
              <a:t>취소완료</a:t>
            </a:r>
            <a:r>
              <a:rPr lang="ko-KR" altLang="en-US" sz="1500" b="0" u="none">
                <a:solidFill>
                  <a:schemeClr val="dk1"/>
                </a:solidFill>
              </a:rPr>
              <a:t> 문구로 변경</a:t>
            </a:r>
            <a:endParaRPr lang="ko-KR" altLang="en-US" sz="1500" b="0" u="none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424781"/>
      </p:ext>
    </p:extLst>
  </p:cSld>
  <p:clrMapOvr>
    <a:masterClrMapping/>
  </p:clrMapOvr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0"/>
            <a:ext cx="1466700" cy="617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66bdab"/>
                </a:solidFill>
                <a:latin typeface="Arial"/>
                <a:cs typeface="Arial"/>
              </a:rPr>
              <a:t>Cash</a:t>
            </a:r>
            <a:endParaRPr lang="en-US" altLang="ko-KR" sz="3500" b="1" spc="300">
              <a:solidFill>
                <a:srgbClr val="66bdab"/>
              </a:solidFill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35379" y="160846"/>
            <a:ext cx="902319" cy="391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캐시</a:t>
            </a:r>
            <a:endParaRPr lang="ko-KR" altLang="en-US" sz="2000" b="1" spc="300">
              <a:solidFill>
                <a:srgbClr val="66bdab"/>
              </a:solidFill>
              <a:latin typeface="Arial"/>
              <a:ea typeface="굴림"/>
              <a:cs typeface="Arial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3688" y="787249"/>
            <a:ext cx="3780472" cy="4973521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25" name="직사각형 24"/>
          <p:cNvSpPr/>
          <p:nvPr/>
        </p:nvSpPr>
        <p:spPr>
          <a:xfrm>
            <a:off x="110288" y="4206040"/>
            <a:ext cx="3980447" cy="832184"/>
          </a:xfrm>
          <a:prstGeom prst="rect">
            <a:avLst/>
          </a:prstGeom>
          <a:noFill/>
          <a:ln w="28575">
            <a:solidFill>
              <a:srgbClr val="3057b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090736" y="779043"/>
            <a:ext cx="7910764" cy="1343526"/>
          </a:xfrm>
          <a:prstGeom prst="rect">
            <a:avLst/>
          </a:prstGeom>
          <a:noFill/>
          <a:ln w="28575">
            <a:solidFill>
              <a:srgbClr val="3057b9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14200" lvl="0" indent="-214200">
              <a:buFont typeface="Arial"/>
              <a:buChar char="•"/>
              <a:defRPr/>
            </a:pPr>
            <a:r>
              <a:rPr lang="ko-KR" altLang="en-US" sz="1500">
                <a:solidFill>
                  <a:schemeClr val="dk1"/>
                </a:solidFill>
              </a:rPr>
              <a:t>캐시의 경우</a:t>
            </a:r>
            <a:r>
              <a:rPr lang="en-US" altLang="ko-KR" sz="1500">
                <a:solidFill>
                  <a:schemeClr val="dk1"/>
                </a:solidFill>
              </a:rPr>
              <a:t>,</a:t>
            </a:r>
            <a:r>
              <a:rPr lang="ko-KR" altLang="en-US" sz="1500">
                <a:solidFill>
                  <a:schemeClr val="dk1"/>
                </a:solidFill>
              </a:rPr>
              <a:t> 티켓 및 숙소 예약 시에만 적립</a:t>
            </a:r>
            <a:endParaRPr lang="ko-KR" altLang="en-US" sz="1500">
              <a:solidFill>
                <a:schemeClr val="dk1"/>
              </a:solidFill>
            </a:endParaRPr>
          </a:p>
          <a:p>
            <a:pPr marL="214200" lvl="0" indent="-214200">
              <a:buFont typeface="Arial"/>
              <a:buChar char="•"/>
              <a:defRPr/>
            </a:pPr>
            <a:r>
              <a:rPr lang="ko-KR" altLang="en-US" sz="1500">
                <a:solidFill>
                  <a:schemeClr val="dk1"/>
                </a:solidFill>
              </a:rPr>
              <a:t>적립 비율을 </a:t>
            </a:r>
            <a:r>
              <a:rPr lang="en-US" altLang="ko-KR" sz="1500">
                <a:solidFill>
                  <a:schemeClr val="dk1"/>
                </a:solidFill>
              </a:rPr>
              <a:t>DB</a:t>
            </a:r>
            <a:r>
              <a:rPr lang="ko-KR" altLang="en-US" sz="1500">
                <a:solidFill>
                  <a:schemeClr val="dk1"/>
                </a:solidFill>
              </a:rPr>
              <a:t>에 따라서 그때의 비율로 적립됨</a:t>
            </a:r>
            <a:endParaRPr lang="ko-KR" altLang="en-US" sz="1500">
              <a:solidFill>
                <a:schemeClr val="dk1"/>
              </a:solidFill>
            </a:endParaRPr>
          </a:p>
          <a:p>
            <a:pPr marL="214200" lvl="0" indent="-214200">
              <a:buFont typeface="Arial"/>
              <a:buChar char="•"/>
              <a:defRPr/>
            </a:pPr>
            <a:r>
              <a:rPr lang="ko-KR" altLang="en-US" sz="1500">
                <a:solidFill>
                  <a:schemeClr val="dk1"/>
                </a:solidFill>
              </a:rPr>
              <a:t>좌측의 경우 </a:t>
            </a:r>
            <a:r>
              <a:rPr lang="en-US" altLang="ko-KR" sz="1500">
                <a:solidFill>
                  <a:schemeClr val="dk1"/>
                </a:solidFill>
              </a:rPr>
              <a:t>1%</a:t>
            </a:r>
            <a:r>
              <a:rPr lang="ko-KR" altLang="en-US" sz="1500">
                <a:solidFill>
                  <a:schemeClr val="dk1"/>
                </a:solidFill>
              </a:rPr>
              <a:t> 적립으로 진행되었으며</a:t>
            </a:r>
            <a:r>
              <a:rPr lang="en-US" altLang="ko-KR" sz="1500">
                <a:solidFill>
                  <a:schemeClr val="dk1"/>
                </a:solidFill>
              </a:rPr>
              <a:t>,</a:t>
            </a:r>
            <a:r>
              <a:rPr lang="ko-KR" altLang="en-US" sz="1500">
                <a:solidFill>
                  <a:schemeClr val="dk1"/>
                </a:solidFill>
              </a:rPr>
              <a:t> 티켓의 경우 </a:t>
            </a:r>
            <a:r>
              <a:rPr lang="ko-KR" altLang="en-US" sz="1500" b="1">
                <a:solidFill>
                  <a:schemeClr val="dk1"/>
                </a:solidFill>
              </a:rPr>
              <a:t>유효기간 후 </a:t>
            </a:r>
            <a:r>
              <a:rPr lang="en-US" altLang="ko-KR" sz="1500" b="1">
                <a:solidFill>
                  <a:schemeClr val="dk1"/>
                </a:solidFill>
              </a:rPr>
              <a:t>30</a:t>
            </a:r>
            <a:r>
              <a:rPr lang="ko-KR" altLang="en-US" sz="1500" b="1">
                <a:solidFill>
                  <a:schemeClr val="dk1"/>
                </a:solidFill>
              </a:rPr>
              <a:t>일 뒤에 적립</a:t>
            </a:r>
            <a:r>
              <a:rPr lang="ko-KR" altLang="en-US" sz="1500">
                <a:solidFill>
                  <a:schemeClr val="dk1"/>
                </a:solidFill>
              </a:rPr>
              <a:t> 진행 </a:t>
            </a:r>
            <a:endParaRPr lang="ko-KR" altLang="en-US" sz="1500">
              <a:solidFill>
                <a:schemeClr val="dk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082715" y="2264944"/>
            <a:ext cx="7910764" cy="1343526"/>
          </a:xfrm>
          <a:prstGeom prst="rect">
            <a:avLst/>
          </a:prstGeom>
          <a:noFill/>
          <a:ln w="28575">
            <a:solidFill>
              <a:srgbClr val="eb58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14200" lvl="0" indent="-214200">
              <a:buFont typeface="Arial"/>
              <a:buChar char="•"/>
              <a:defRPr/>
            </a:pPr>
            <a:r>
              <a:rPr lang="ko-KR" altLang="en-US" sz="1500">
                <a:solidFill>
                  <a:schemeClr val="dk1"/>
                </a:solidFill>
              </a:rPr>
              <a:t>캐시의 유효기간은 </a:t>
            </a:r>
            <a:r>
              <a:rPr lang="ko-KR" altLang="en-US" sz="1500" b="1">
                <a:solidFill>
                  <a:schemeClr val="dk1"/>
                </a:solidFill>
              </a:rPr>
              <a:t>적립일로부터 </a:t>
            </a:r>
            <a:r>
              <a:rPr lang="en-US" altLang="ko-KR" sz="1500" b="1">
                <a:solidFill>
                  <a:schemeClr val="dk1"/>
                </a:solidFill>
              </a:rPr>
              <a:t>1</a:t>
            </a:r>
            <a:r>
              <a:rPr lang="ko-KR" altLang="en-US" sz="1500" b="1">
                <a:solidFill>
                  <a:schemeClr val="dk1"/>
                </a:solidFill>
              </a:rPr>
              <a:t>년</a:t>
            </a:r>
            <a:r>
              <a:rPr lang="ko-KR" altLang="en-US" sz="1500">
                <a:solidFill>
                  <a:schemeClr val="dk1"/>
                </a:solidFill>
              </a:rPr>
              <a:t>이며</a:t>
            </a:r>
            <a:r>
              <a:rPr lang="en-US" altLang="ko-KR" sz="1500">
                <a:solidFill>
                  <a:schemeClr val="dk1"/>
                </a:solidFill>
              </a:rPr>
              <a:t>,</a:t>
            </a:r>
            <a:r>
              <a:rPr lang="ko-KR" altLang="en-US" sz="1500">
                <a:solidFill>
                  <a:schemeClr val="dk1"/>
                </a:solidFill>
              </a:rPr>
              <a:t> 적립이 진행되는 날짜를 기준으로 </a:t>
            </a:r>
            <a:r>
              <a:rPr lang="en-US" altLang="ko-KR" sz="1500">
                <a:solidFill>
                  <a:schemeClr val="dk1"/>
                </a:solidFill>
              </a:rPr>
              <a:t>1</a:t>
            </a:r>
            <a:r>
              <a:rPr lang="ko-KR" altLang="en-US" sz="1500">
                <a:solidFill>
                  <a:schemeClr val="dk1"/>
                </a:solidFill>
              </a:rPr>
              <a:t>년 유효기간이 </a:t>
            </a:r>
            <a:r>
              <a:rPr lang="en-US" altLang="ko-KR" sz="1500" b="1">
                <a:solidFill>
                  <a:schemeClr val="dk1"/>
                </a:solidFill>
              </a:rPr>
              <a:t>DB</a:t>
            </a:r>
            <a:r>
              <a:rPr lang="ko-KR" altLang="en-US" sz="1500" b="1">
                <a:solidFill>
                  <a:schemeClr val="dk1"/>
                </a:solidFill>
              </a:rPr>
              <a:t>에 입력</a:t>
            </a:r>
            <a:r>
              <a:rPr lang="ko-KR" altLang="en-US" sz="1500">
                <a:solidFill>
                  <a:schemeClr val="dk1"/>
                </a:solidFill>
              </a:rPr>
              <a:t>됨</a:t>
            </a:r>
            <a:endParaRPr lang="ko-KR" altLang="en-US" sz="1500">
              <a:solidFill>
                <a:schemeClr val="dk1"/>
              </a:solidFill>
            </a:endParaRPr>
          </a:p>
          <a:p>
            <a:pPr marL="214200" lvl="0" indent="-214200">
              <a:buFont typeface="Arial"/>
              <a:buChar char="•"/>
              <a:defRPr/>
            </a:pPr>
            <a:r>
              <a:rPr lang="ko-KR" altLang="en-US" sz="1500">
                <a:solidFill>
                  <a:schemeClr val="dk1"/>
                </a:solidFill>
              </a:rPr>
              <a:t>유효기간 </a:t>
            </a:r>
            <a:r>
              <a:rPr lang="en-US" altLang="ko-KR" sz="1500">
                <a:solidFill>
                  <a:schemeClr val="dk1"/>
                </a:solidFill>
              </a:rPr>
              <a:t>1</a:t>
            </a:r>
            <a:r>
              <a:rPr lang="ko-KR" altLang="en-US" sz="1500">
                <a:solidFill>
                  <a:schemeClr val="dk1"/>
                </a:solidFill>
              </a:rPr>
              <a:t>달 전인 경우</a:t>
            </a:r>
            <a:r>
              <a:rPr lang="en-US" altLang="ko-KR" sz="1500">
                <a:solidFill>
                  <a:schemeClr val="dk1"/>
                </a:solidFill>
              </a:rPr>
              <a:t>,</a:t>
            </a:r>
            <a:r>
              <a:rPr lang="ko-KR" altLang="en-US" sz="1500">
                <a:solidFill>
                  <a:schemeClr val="dk1"/>
                </a:solidFill>
              </a:rPr>
              <a:t> </a:t>
            </a:r>
            <a:r>
              <a:rPr lang="ko-KR" altLang="en-US" sz="1500" b="1">
                <a:solidFill>
                  <a:schemeClr val="dk1"/>
                </a:solidFill>
              </a:rPr>
              <a:t>말일 기준</a:t>
            </a:r>
            <a:r>
              <a:rPr lang="ko-KR" altLang="en-US" sz="1500">
                <a:solidFill>
                  <a:schemeClr val="dk1"/>
                </a:solidFill>
              </a:rPr>
              <a:t>으로 </a:t>
            </a:r>
            <a:r>
              <a:rPr lang="ko-KR" altLang="en-US" sz="1500" b="1">
                <a:solidFill>
                  <a:schemeClr val="dk1"/>
                </a:solidFill>
              </a:rPr>
              <a:t>소멸예정캐시를 </a:t>
            </a:r>
            <a:r>
              <a:rPr lang="en-US" altLang="ko-KR" sz="1500" b="1">
                <a:solidFill>
                  <a:schemeClr val="dk1"/>
                </a:solidFill>
              </a:rPr>
              <a:t>select</a:t>
            </a:r>
            <a:r>
              <a:rPr lang="ko-KR" altLang="en-US" sz="1500">
                <a:solidFill>
                  <a:schemeClr val="dk1"/>
                </a:solidFill>
              </a:rPr>
              <a:t> 하여 마이페이지에서 확인 가능하도록 구현</a:t>
            </a:r>
            <a:endParaRPr lang="ko-KR" altLang="en-US" sz="1500">
              <a:solidFill>
                <a:schemeClr val="dk1"/>
              </a:solidFill>
            </a:endParaRPr>
          </a:p>
          <a:p>
            <a:pPr marL="214200" lvl="0" indent="-214200">
              <a:buFont typeface="Arial"/>
              <a:buChar char="•"/>
              <a:defRPr/>
            </a:pPr>
            <a:r>
              <a:rPr lang="ko-KR" altLang="en-US" sz="1500">
                <a:solidFill>
                  <a:schemeClr val="dk1"/>
                </a:solidFill>
              </a:rPr>
              <a:t>예약 시 캐시를 사용할 경우</a:t>
            </a:r>
            <a:r>
              <a:rPr lang="en-US" altLang="ko-KR" sz="1500">
                <a:solidFill>
                  <a:schemeClr val="dk1"/>
                </a:solidFill>
              </a:rPr>
              <a:t>,</a:t>
            </a:r>
            <a:r>
              <a:rPr lang="ko-KR" altLang="en-US" sz="1500">
                <a:solidFill>
                  <a:schemeClr val="dk1"/>
                </a:solidFill>
              </a:rPr>
              <a:t> 소</a:t>
            </a:r>
            <a:r>
              <a:rPr lang="ko-KR" altLang="en-US" sz="1500" b="1">
                <a:solidFill>
                  <a:schemeClr val="dk1"/>
                </a:solidFill>
              </a:rPr>
              <a:t>멸 예정인 내역부터 차감</a:t>
            </a:r>
            <a:r>
              <a:rPr lang="ko-KR" altLang="en-US" sz="1500">
                <a:solidFill>
                  <a:schemeClr val="dk1"/>
                </a:solidFill>
              </a:rPr>
              <a:t>하도록 진행</a:t>
            </a:r>
            <a:endParaRPr lang="ko-KR" altLang="en-US" sz="1500">
              <a:solidFill>
                <a:schemeClr val="dk1"/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497777" y="3741912"/>
            <a:ext cx="3478184" cy="2851195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29" name="타원 28"/>
          <p:cNvSpPr/>
          <p:nvPr/>
        </p:nvSpPr>
        <p:spPr>
          <a:xfrm>
            <a:off x="8392025" y="5068303"/>
            <a:ext cx="3268579" cy="792079"/>
          </a:xfrm>
          <a:prstGeom prst="ellipse">
            <a:avLst/>
          </a:prstGeom>
          <a:noFill/>
          <a:ln w="28575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cxnSp>
        <p:nvCxnSpPr>
          <p:cNvPr id="30" name="화살표 29"/>
          <p:cNvCxnSpPr>
            <a:stCxn id="29" idx="2"/>
            <a:endCxn id="31" idx="3"/>
          </p:cNvCxnSpPr>
          <p:nvPr/>
        </p:nvCxnSpPr>
        <p:spPr>
          <a:xfrm rot="10800000">
            <a:off x="8083216" y="5460331"/>
            <a:ext cx="308808" cy="4011"/>
          </a:xfrm>
          <a:prstGeom prst="straightConnector1">
            <a:avLst/>
          </a:prstGeom>
          <a:ln w="1905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5243763" y="5078328"/>
            <a:ext cx="2839452" cy="764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>
              <a:defRPr/>
            </a:pPr>
            <a:r>
              <a:rPr lang="ko-KR" altLang="en-US" sz="1500">
                <a:solidFill>
                  <a:schemeClr val="dk1"/>
                </a:solidFill>
              </a:rPr>
              <a:t>적립되기 전 취소로 인한 </a:t>
            </a:r>
            <a:endParaRPr lang="ko-KR" altLang="en-US" sz="1500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ko-KR" altLang="en-US" sz="1500">
                <a:solidFill>
                  <a:schemeClr val="dk1"/>
                </a:solidFill>
              </a:rPr>
              <a:t>적립 취소는 다음과 같이 출력</a:t>
            </a:r>
            <a:endParaRPr lang="ko-KR" altLang="en-US" sz="15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229280"/>
      </p:ext>
    </p:extLst>
  </p:cSld>
  <p:clrMapOvr>
    <a:masterClrMapping/>
  </p:clrMapOvr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0"/>
            <a:ext cx="1804683" cy="617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66bdab"/>
                </a:solidFill>
                <a:latin typeface="Arial"/>
                <a:cs typeface="Arial"/>
              </a:rPr>
              <a:t>Notice</a:t>
            </a:r>
            <a:endParaRPr lang="en-US" altLang="ko-KR" sz="3500" b="1" spc="300">
              <a:solidFill>
                <a:srgbClr val="66bdab"/>
              </a:solidFill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73363" y="140362"/>
            <a:ext cx="902319" cy="391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알림</a:t>
            </a:r>
            <a:endParaRPr lang="ko-KR" altLang="en-US" sz="2000" b="1" spc="300">
              <a:solidFill>
                <a:srgbClr val="66bdab"/>
              </a:solidFill>
              <a:latin typeface="Arial"/>
              <a:ea typeface="굴림"/>
              <a:cs typeface="Arial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57415" y="840214"/>
            <a:ext cx="4424612" cy="4635830"/>
          </a:xfrm>
          <a:prstGeom prst="rect">
            <a:avLst/>
          </a:prstGeom>
          <a:solidFill>
            <a:schemeClr val="lt1"/>
          </a:solidFill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500">
                <a:solidFill>
                  <a:schemeClr val="accent2"/>
                </a:solidFill>
              </a:rPr>
              <a:t>로그인 시</a:t>
            </a:r>
            <a:r>
              <a:rPr lang="en-US" altLang="ko-KR" sz="1500">
                <a:solidFill>
                  <a:schemeClr val="accent2"/>
                </a:solidFill>
              </a:rPr>
              <a:t>,</a:t>
            </a:r>
            <a:r>
              <a:rPr lang="ko-KR" altLang="en-US" sz="1500">
                <a:solidFill>
                  <a:schemeClr val="accent2"/>
                </a:solidFill>
              </a:rPr>
              <a:t> 메인페이지에 </a:t>
            </a:r>
            <a:r>
              <a:rPr lang="en-US" altLang="ko-KR" sz="1500" b="1">
                <a:solidFill>
                  <a:schemeClr val="accent2"/>
                </a:solidFill>
              </a:rPr>
              <a:t>[</a:t>
            </a:r>
            <a:r>
              <a:rPr lang="ko-KR" altLang="en-US" sz="1500" b="1">
                <a:solidFill>
                  <a:schemeClr val="accent2"/>
                </a:solidFill>
              </a:rPr>
              <a:t>종 모양</a:t>
            </a:r>
            <a:r>
              <a:rPr lang="en-US" altLang="ko-KR" sz="1500" b="1">
                <a:solidFill>
                  <a:schemeClr val="accent2"/>
                </a:solidFill>
              </a:rPr>
              <a:t>]</a:t>
            </a:r>
            <a:r>
              <a:rPr lang="ko-KR" altLang="en-US" sz="1500">
                <a:solidFill>
                  <a:schemeClr val="accent2"/>
                </a:solidFill>
              </a:rPr>
              <a:t>으로 버튼 생성</a:t>
            </a:r>
            <a:endParaRPr lang="ko-KR" altLang="en-US" sz="1500">
              <a:solidFill>
                <a:schemeClr val="accent2"/>
              </a:solidFill>
            </a:endParaRPr>
          </a:p>
          <a:p>
            <a:pPr lvl="0">
              <a:defRPr/>
            </a:pPr>
            <a:endParaRPr lang="ko-KR" altLang="en-US" sz="1200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&lt;</a:t>
            </a:r>
            <a:r>
              <a:rPr lang="ko-KR" altLang="en-US" sz="1500" b="1">
                <a:solidFill>
                  <a:schemeClr val="dk1"/>
                </a:solidFill>
              </a:rPr>
              <a:t>알림 기능 대상</a:t>
            </a:r>
            <a:r>
              <a:rPr lang="en-US" altLang="ko-KR" sz="1500" b="1">
                <a:solidFill>
                  <a:schemeClr val="dk1"/>
                </a:solidFill>
              </a:rPr>
              <a:t>&gt;</a:t>
            </a:r>
            <a:endParaRPr lang="en-US" altLang="ko-KR" sz="1500" b="1">
              <a:solidFill>
                <a:schemeClr val="dk1"/>
              </a:solidFill>
            </a:endParaRPr>
          </a:p>
          <a:p>
            <a:pPr marL="171360" lvl="0" indent="-171360">
              <a:buFont typeface="Arial"/>
              <a:buChar char="•"/>
              <a:defRPr/>
            </a:pPr>
            <a:r>
              <a:rPr lang="ko-KR" altLang="en-US" sz="1500">
                <a:solidFill>
                  <a:schemeClr val="dk1"/>
                </a:solidFill>
              </a:rPr>
              <a:t>여행 일정 친구 초대</a:t>
            </a:r>
            <a:endParaRPr lang="ko-KR" altLang="en-US" sz="1500">
              <a:solidFill>
                <a:schemeClr val="dk1"/>
              </a:solidFill>
            </a:endParaRPr>
          </a:p>
          <a:p>
            <a:pPr marL="171360" lvl="0" indent="-171360">
              <a:buFont typeface="Arial"/>
              <a:buChar char="•"/>
              <a:defRPr/>
            </a:pPr>
            <a:r>
              <a:rPr lang="ko-KR" altLang="en-US" sz="1500">
                <a:solidFill>
                  <a:schemeClr val="dk1"/>
                </a:solidFill>
              </a:rPr>
              <a:t>작성한 여행기가 땡큐</a:t>
            </a:r>
            <a:r>
              <a:rPr lang="en-US" altLang="ko-KR" sz="1500">
                <a:solidFill>
                  <a:schemeClr val="dk1"/>
                </a:solidFill>
              </a:rPr>
              <a:t>(</a:t>
            </a:r>
            <a:r>
              <a:rPr lang="ko-KR" altLang="en-US" sz="1500">
                <a:solidFill>
                  <a:schemeClr val="dk1"/>
                </a:solidFill>
              </a:rPr>
              <a:t>저장하기</a:t>
            </a:r>
            <a:r>
              <a:rPr lang="en-US" altLang="ko-KR" sz="1500">
                <a:solidFill>
                  <a:schemeClr val="dk1"/>
                </a:solidFill>
              </a:rPr>
              <a:t>)</a:t>
            </a:r>
            <a:r>
              <a:rPr lang="ko-KR" altLang="en-US" sz="1500">
                <a:solidFill>
                  <a:schemeClr val="dk1"/>
                </a:solidFill>
              </a:rPr>
              <a:t> 받은 경우</a:t>
            </a:r>
            <a:endParaRPr lang="ko-KR" altLang="en-US" sz="1500">
              <a:solidFill>
                <a:schemeClr val="dk1"/>
              </a:solidFill>
            </a:endParaRPr>
          </a:p>
          <a:p>
            <a:pPr marL="171360" lvl="0" indent="-171360">
              <a:buFont typeface="Arial"/>
              <a:buChar char="•"/>
              <a:defRPr/>
            </a:pPr>
            <a:r>
              <a:rPr lang="ko-KR" altLang="en-US" sz="1500">
                <a:solidFill>
                  <a:schemeClr val="dk1"/>
                </a:solidFill>
              </a:rPr>
              <a:t>미리 하는 여행 준비</a:t>
            </a:r>
            <a:r>
              <a:rPr lang="en-US" altLang="ko-KR" sz="1500">
                <a:solidFill>
                  <a:schemeClr val="dk1"/>
                </a:solidFill>
              </a:rPr>
              <a:t>(</a:t>
            </a:r>
            <a:r>
              <a:rPr lang="ko-KR" altLang="en-US" sz="1500">
                <a:solidFill>
                  <a:schemeClr val="dk1"/>
                </a:solidFill>
              </a:rPr>
              <a:t>여행 </a:t>
            </a:r>
            <a:r>
              <a:rPr lang="en-US" altLang="ko-KR" sz="1500">
                <a:solidFill>
                  <a:schemeClr val="dk1"/>
                </a:solidFill>
              </a:rPr>
              <a:t>60</a:t>
            </a:r>
            <a:r>
              <a:rPr lang="ko-KR" altLang="en-US" sz="1500">
                <a:solidFill>
                  <a:schemeClr val="dk1"/>
                </a:solidFill>
              </a:rPr>
              <a:t>일 </a:t>
            </a:r>
            <a:r>
              <a:rPr lang="en-US" altLang="ko-KR" sz="1500">
                <a:solidFill>
                  <a:schemeClr val="dk1"/>
                </a:solidFill>
              </a:rPr>
              <a:t>~</a:t>
            </a:r>
            <a:r>
              <a:rPr lang="ko-KR" altLang="en-US" sz="1500">
                <a:solidFill>
                  <a:schemeClr val="dk1"/>
                </a:solidFill>
              </a:rPr>
              <a:t> </a:t>
            </a:r>
            <a:r>
              <a:rPr lang="en-US" altLang="ko-KR" sz="1500">
                <a:solidFill>
                  <a:schemeClr val="dk1"/>
                </a:solidFill>
              </a:rPr>
              <a:t>7</a:t>
            </a:r>
            <a:r>
              <a:rPr lang="ko-KR" altLang="en-US" sz="1500">
                <a:solidFill>
                  <a:schemeClr val="dk1"/>
                </a:solidFill>
              </a:rPr>
              <a:t>일 전</a:t>
            </a:r>
            <a:r>
              <a:rPr lang="en-US" altLang="ko-KR" sz="1500">
                <a:solidFill>
                  <a:schemeClr val="dk1"/>
                </a:solidFill>
              </a:rPr>
              <a:t>)</a:t>
            </a:r>
            <a:endParaRPr lang="en-US" altLang="ko-KR" sz="1500">
              <a:solidFill>
                <a:schemeClr val="dk1"/>
              </a:solidFill>
            </a:endParaRPr>
          </a:p>
          <a:p>
            <a:pPr marL="171360" lvl="0" indent="-171360">
              <a:buFont typeface="Arial"/>
              <a:buChar char="•"/>
              <a:defRPr/>
            </a:pPr>
            <a:r>
              <a:rPr lang="ko-KR" altLang="en-US" sz="1500">
                <a:solidFill>
                  <a:schemeClr val="dk1"/>
                </a:solidFill>
              </a:rPr>
              <a:t>코 앞으로 다가온 여행</a:t>
            </a:r>
            <a:r>
              <a:rPr lang="en-US" altLang="ko-KR" sz="1500">
                <a:solidFill>
                  <a:schemeClr val="dk1"/>
                </a:solidFill>
              </a:rPr>
              <a:t>(</a:t>
            </a:r>
            <a:r>
              <a:rPr lang="ko-KR" altLang="en-US" sz="1500">
                <a:solidFill>
                  <a:schemeClr val="dk1"/>
                </a:solidFill>
              </a:rPr>
              <a:t>여행 </a:t>
            </a:r>
            <a:r>
              <a:rPr lang="en-US" altLang="ko-KR" sz="1500">
                <a:solidFill>
                  <a:schemeClr val="dk1"/>
                </a:solidFill>
              </a:rPr>
              <a:t>3</a:t>
            </a:r>
            <a:r>
              <a:rPr lang="ko-KR" altLang="en-US" sz="1500">
                <a:solidFill>
                  <a:schemeClr val="dk1"/>
                </a:solidFill>
              </a:rPr>
              <a:t>일 전</a:t>
            </a:r>
            <a:r>
              <a:rPr lang="en-US" altLang="ko-KR" sz="1500">
                <a:solidFill>
                  <a:schemeClr val="dk1"/>
                </a:solidFill>
              </a:rPr>
              <a:t>)</a:t>
            </a:r>
            <a:endParaRPr lang="en-US" altLang="ko-KR" sz="1500">
              <a:solidFill>
                <a:schemeClr val="dk1"/>
              </a:solidFill>
            </a:endParaRPr>
          </a:p>
          <a:p>
            <a:pPr marL="171360" lvl="0" indent="-171360">
              <a:buFont typeface="Arial"/>
              <a:buChar char="•"/>
              <a:defRPr/>
            </a:pPr>
            <a:endParaRPr lang="en-US" altLang="ko-KR" sz="1500">
              <a:solidFill>
                <a:schemeClr val="dk1"/>
              </a:solidFill>
            </a:endParaRPr>
          </a:p>
          <a:p>
            <a:pPr marL="171360" lvl="0" indent="-171360">
              <a:buFont typeface="Arial"/>
              <a:buChar char="•"/>
              <a:defRPr/>
            </a:pPr>
            <a:r>
              <a:rPr lang="ko-KR" altLang="en-US" sz="1500">
                <a:solidFill>
                  <a:schemeClr val="dk1"/>
                </a:solidFill>
              </a:rPr>
              <a:t>각종 댓글 및 답글 작성 시</a:t>
            </a:r>
            <a:endParaRPr lang="ko-KR" altLang="en-US" sz="1500">
              <a:solidFill>
                <a:schemeClr val="dk1"/>
              </a:solidFill>
            </a:endParaRPr>
          </a:p>
          <a:p>
            <a:pPr marL="171360" lvl="0" indent="-171360">
              <a:buFont typeface="Arial"/>
              <a:buChar char="•"/>
              <a:defRPr/>
            </a:pPr>
            <a:r>
              <a:rPr lang="ko-KR" altLang="en-US" sz="1500">
                <a:solidFill>
                  <a:schemeClr val="dk1"/>
                </a:solidFill>
              </a:rPr>
              <a:t>각종 댓글 및 답글이 땡큐를 받은 경우</a:t>
            </a:r>
            <a:endParaRPr lang="ko-KR" altLang="en-US" sz="1500">
              <a:solidFill>
                <a:schemeClr val="dk1"/>
              </a:solidFill>
            </a:endParaRPr>
          </a:p>
          <a:p>
            <a:pPr marL="171360" lvl="0" indent="-171360">
              <a:buFont typeface="Arial"/>
              <a:buChar char="•"/>
              <a:defRPr/>
            </a:pPr>
            <a:endParaRPr lang="ko-KR" altLang="en-US" sz="1500">
              <a:solidFill>
                <a:schemeClr val="dk1"/>
              </a:solidFill>
            </a:endParaRPr>
          </a:p>
          <a:p>
            <a:pPr marL="171360" lvl="0" indent="-171360">
              <a:buFont typeface="Arial"/>
              <a:buChar char="•"/>
              <a:defRPr/>
            </a:pPr>
            <a:r>
              <a:rPr lang="ko-KR" altLang="en-US" sz="1500">
                <a:solidFill>
                  <a:schemeClr val="dk1"/>
                </a:solidFill>
              </a:rPr>
              <a:t>포인트 기준 충족으로 레벨이 변경된 경우</a:t>
            </a:r>
            <a:endParaRPr lang="ko-KR" altLang="en-US" sz="1500">
              <a:solidFill>
                <a:schemeClr val="dk1"/>
              </a:solidFill>
            </a:endParaRPr>
          </a:p>
          <a:p>
            <a:pPr marL="171360" lvl="0" indent="-171360">
              <a:buFont typeface="Arial"/>
              <a:buChar char="•"/>
              <a:defRPr/>
            </a:pPr>
            <a:endParaRPr lang="ko-KR" altLang="en-US" sz="1500">
              <a:solidFill>
                <a:schemeClr val="dk1"/>
              </a:solidFill>
            </a:endParaRPr>
          </a:p>
          <a:p>
            <a:pPr marL="171360" lvl="0" indent="-171360">
              <a:buFont typeface="Arial"/>
              <a:buChar char="•"/>
              <a:defRPr/>
            </a:pPr>
            <a:r>
              <a:rPr lang="ko-KR" altLang="en-US" sz="1500">
                <a:solidFill>
                  <a:schemeClr val="dk1"/>
                </a:solidFill>
              </a:rPr>
              <a:t>회원 가입 후 쿠폰 발급된 경우</a:t>
            </a:r>
            <a:endParaRPr lang="ko-KR" altLang="en-US" sz="1500">
              <a:solidFill>
                <a:schemeClr val="dk1"/>
              </a:solidFill>
            </a:endParaRPr>
          </a:p>
          <a:p>
            <a:pPr marL="171360" lvl="0" indent="-171360">
              <a:buFont typeface="Arial"/>
              <a:buChar char="•"/>
              <a:defRPr/>
            </a:pPr>
            <a:r>
              <a:rPr lang="ko-KR" altLang="en-US" sz="1500">
                <a:solidFill>
                  <a:schemeClr val="dk1"/>
                </a:solidFill>
              </a:rPr>
              <a:t>쿠폰 만료 </a:t>
            </a:r>
            <a:r>
              <a:rPr lang="en-US" altLang="ko-KR" sz="1500">
                <a:solidFill>
                  <a:schemeClr val="dk1"/>
                </a:solidFill>
              </a:rPr>
              <a:t>5</a:t>
            </a:r>
            <a:r>
              <a:rPr lang="ko-KR" altLang="en-US" sz="1500">
                <a:solidFill>
                  <a:schemeClr val="dk1"/>
                </a:solidFill>
              </a:rPr>
              <a:t>일 전</a:t>
            </a:r>
            <a:endParaRPr lang="ko-KR" altLang="en-US" sz="1500">
              <a:solidFill>
                <a:schemeClr val="dk1"/>
              </a:solidFill>
            </a:endParaRPr>
          </a:p>
          <a:p>
            <a:pPr marL="171360" lvl="0" indent="-171360">
              <a:buFont typeface="Arial"/>
              <a:buChar char="•"/>
              <a:defRPr/>
            </a:pPr>
            <a:endParaRPr lang="ko-KR" altLang="en-US" sz="1500">
              <a:solidFill>
                <a:schemeClr val="dk1"/>
              </a:solidFill>
            </a:endParaRPr>
          </a:p>
          <a:p>
            <a:pPr marL="0" lvl="0" indent="0">
              <a:buFont typeface="Arial"/>
              <a:buNone/>
              <a:defRPr/>
            </a:pPr>
            <a:r>
              <a:rPr lang="en-US" altLang="ko-KR" sz="1200">
                <a:solidFill>
                  <a:schemeClr val="dk1"/>
                </a:solidFill>
              </a:rPr>
              <a:t>*</a:t>
            </a:r>
            <a:r>
              <a:rPr lang="ko-KR" altLang="en-US" sz="1200">
                <a:solidFill>
                  <a:schemeClr val="dk1"/>
                </a:solidFill>
              </a:rPr>
              <a:t> 각 알림은 해당 기능이 실행되거나 로그인 시 입력되도록 기능 구현했으며</a:t>
            </a:r>
            <a:r>
              <a:rPr lang="en-US" altLang="ko-KR" sz="1200">
                <a:solidFill>
                  <a:schemeClr val="dk1"/>
                </a:solidFill>
              </a:rPr>
              <a:t>,</a:t>
            </a:r>
            <a:r>
              <a:rPr lang="ko-KR" altLang="en-US" sz="1200">
                <a:solidFill>
                  <a:schemeClr val="dk1"/>
                </a:solidFill>
              </a:rPr>
              <a:t> 로그인 시 입력되는 알림은 같은 대상에 대해 같은 알림인지 중복여부 확인 후 진행</a:t>
            </a:r>
            <a:endParaRPr lang="ko-KR" altLang="en-US" sz="1200">
              <a:solidFill>
                <a:schemeClr val="dk1"/>
              </a:solidFill>
            </a:endParaRPr>
          </a:p>
          <a:p>
            <a:pPr marL="171360" lvl="0" indent="-171360">
              <a:buFont typeface="Arial"/>
              <a:buChar char="•"/>
              <a:defRPr/>
            </a:pPr>
            <a:endParaRPr lang="en-US" altLang="ko-KR" sz="1200">
              <a:solidFill>
                <a:schemeClr val="dk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823576" y="1622407"/>
            <a:ext cx="3125599" cy="3267314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83135" y="319386"/>
            <a:ext cx="7148179" cy="1165961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02503" y="1612587"/>
            <a:ext cx="3100242" cy="3338723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29600" y="4177130"/>
            <a:ext cx="3119708" cy="689476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955491" y="3114663"/>
            <a:ext cx="3115706" cy="852587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30" name="타원 29"/>
          <p:cNvSpPr/>
          <p:nvPr/>
        </p:nvSpPr>
        <p:spPr>
          <a:xfrm>
            <a:off x="10748210" y="478756"/>
            <a:ext cx="591552" cy="370973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cxnSp>
        <p:nvCxnSpPr>
          <p:cNvPr id="31" name="화살표 30"/>
          <p:cNvCxnSpPr>
            <a:stCxn id="30" idx="3"/>
            <a:endCxn id="27" idx="0"/>
          </p:cNvCxnSpPr>
          <p:nvPr/>
        </p:nvCxnSpPr>
        <p:spPr>
          <a:xfrm rot="10800000" flipV="1">
            <a:off x="6352625" y="795402"/>
            <a:ext cx="4482216" cy="817185"/>
          </a:xfrm>
          <a:prstGeom prst="straightConnector1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4190000" y="5123447"/>
            <a:ext cx="7793453" cy="1627944"/>
          </a:xfrm>
          <a:prstGeom prst="rect">
            <a:avLst/>
          </a:prstGeom>
          <a:solidFill>
            <a:schemeClr val="lt1"/>
          </a:solidFill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&lt;</a:t>
            </a:r>
            <a:r>
              <a:rPr lang="ko-KR" altLang="en-US" sz="1500" b="1">
                <a:solidFill>
                  <a:schemeClr val="dk1"/>
                </a:solidFill>
              </a:rPr>
              <a:t>알림 확인</a:t>
            </a:r>
            <a:r>
              <a:rPr lang="en-US" altLang="ko-KR" sz="1500" b="1">
                <a:solidFill>
                  <a:schemeClr val="dk1"/>
                </a:solidFill>
              </a:rPr>
              <a:t>&gt;</a:t>
            </a:r>
            <a:endParaRPr lang="en-US" altLang="ko-KR" sz="1500" b="1">
              <a:solidFill>
                <a:schemeClr val="dk1"/>
              </a:solidFill>
            </a:endParaRPr>
          </a:p>
          <a:p>
            <a:pPr marL="214200" lvl="0" indent="-214200">
              <a:buFont typeface="Arial"/>
              <a:buChar char="•"/>
              <a:defRPr/>
            </a:pPr>
            <a:r>
              <a:rPr lang="ko-KR" altLang="en-US" sz="1500">
                <a:solidFill>
                  <a:schemeClr val="dk1"/>
                </a:solidFill>
              </a:rPr>
              <a:t>알림 버튼을 클릭한 경우</a:t>
            </a:r>
            <a:r>
              <a:rPr lang="en-US" altLang="ko-KR" sz="1500">
                <a:solidFill>
                  <a:schemeClr val="dk1"/>
                </a:solidFill>
              </a:rPr>
              <a:t>,</a:t>
            </a:r>
            <a:r>
              <a:rPr lang="ko-KR" altLang="en-US" sz="1500">
                <a:solidFill>
                  <a:schemeClr val="dk1"/>
                </a:solidFill>
              </a:rPr>
              <a:t> 작은 창으로 알림내용 나타남</a:t>
            </a:r>
            <a:endParaRPr lang="ko-KR" altLang="en-US" sz="1500">
              <a:solidFill>
                <a:schemeClr val="dk1"/>
              </a:solidFill>
            </a:endParaRPr>
          </a:p>
          <a:p>
            <a:pPr marL="214200" lvl="0" indent="-214200">
              <a:buFont typeface="Arial"/>
              <a:buChar char="•"/>
              <a:defRPr/>
            </a:pPr>
            <a:r>
              <a:rPr lang="ko-KR" altLang="en-US" sz="1500">
                <a:solidFill>
                  <a:schemeClr val="dk1"/>
                </a:solidFill>
              </a:rPr>
              <a:t>각 항목에 맞춰 이미지를 달리했으며</a:t>
            </a:r>
            <a:r>
              <a:rPr lang="en-US" altLang="ko-KR" sz="1500">
                <a:solidFill>
                  <a:schemeClr val="dk1"/>
                </a:solidFill>
              </a:rPr>
              <a:t>,</a:t>
            </a:r>
            <a:r>
              <a:rPr lang="ko-KR" altLang="en-US" sz="1500">
                <a:solidFill>
                  <a:schemeClr val="dk1"/>
                </a:solidFill>
              </a:rPr>
              <a:t> </a:t>
            </a:r>
            <a:r>
              <a:rPr lang="ko-KR" altLang="en-US" sz="1500" b="1">
                <a:solidFill>
                  <a:schemeClr val="dk1"/>
                </a:solidFill>
              </a:rPr>
              <a:t>해당 내용 클릭 시 관련 게시글로 이동</a:t>
            </a:r>
            <a:r>
              <a:rPr lang="en-US" altLang="ko-KR" sz="1500">
                <a:solidFill>
                  <a:schemeClr val="dk1"/>
                </a:solidFill>
              </a:rPr>
              <a:t>!</a:t>
            </a:r>
            <a:endParaRPr lang="en-US" altLang="ko-KR" sz="1500">
              <a:solidFill>
                <a:schemeClr val="dk1"/>
              </a:solidFill>
            </a:endParaRPr>
          </a:p>
          <a:p>
            <a:pPr marL="0" lvl="0" indent="0">
              <a:buFont typeface="Arial"/>
              <a:buNone/>
              <a:defRPr/>
            </a:pPr>
            <a:r>
              <a:rPr lang="ko-KR" altLang="en-US" sz="1500">
                <a:solidFill>
                  <a:schemeClr val="dk1"/>
                </a:solidFill>
              </a:rPr>
              <a:t>   </a:t>
            </a:r>
            <a:r>
              <a:rPr lang="en-US" altLang="ko-KR" sz="1500">
                <a:solidFill>
                  <a:schemeClr val="dk1"/>
                </a:solidFill>
              </a:rPr>
              <a:t>(</a:t>
            </a:r>
            <a:r>
              <a:rPr lang="ko-KR" altLang="en-US" sz="1500">
                <a:solidFill>
                  <a:schemeClr val="dk1"/>
                </a:solidFill>
              </a:rPr>
              <a:t>게시글이 삭제되는 경우 </a:t>
            </a:r>
            <a:r>
              <a:rPr lang="en-US" altLang="ko-KR" sz="1500">
                <a:solidFill>
                  <a:schemeClr val="dk1"/>
                </a:solidFill>
              </a:rPr>
              <a:t>url</a:t>
            </a:r>
            <a:r>
              <a:rPr lang="ko-KR" altLang="en-US" sz="1500">
                <a:solidFill>
                  <a:schemeClr val="dk1"/>
                </a:solidFill>
              </a:rPr>
              <a:t>이 </a:t>
            </a:r>
            <a:r>
              <a:rPr lang="en-US" altLang="ko-KR" sz="1500">
                <a:solidFill>
                  <a:schemeClr val="dk1"/>
                </a:solidFill>
              </a:rPr>
              <a:t>null</a:t>
            </a:r>
            <a:r>
              <a:rPr lang="ko-KR" altLang="en-US" sz="1500">
                <a:solidFill>
                  <a:schemeClr val="dk1"/>
                </a:solidFill>
              </a:rPr>
              <a:t>로 변경되도록 구현</a:t>
            </a:r>
            <a:r>
              <a:rPr lang="en-US" altLang="ko-KR" sz="1500">
                <a:solidFill>
                  <a:schemeClr val="dk1"/>
                </a:solidFill>
              </a:rPr>
              <a:t>)</a:t>
            </a:r>
            <a:endParaRPr lang="en-US" altLang="ko-KR" sz="1500">
              <a:solidFill>
                <a:schemeClr val="dk1"/>
              </a:solidFill>
            </a:endParaRPr>
          </a:p>
          <a:p>
            <a:pPr marL="214200" lvl="0" indent="-214200">
              <a:buFont typeface="Arial"/>
              <a:buChar char="•"/>
              <a:defRPr/>
            </a:pPr>
            <a:r>
              <a:rPr lang="ko-KR" altLang="en-US" sz="1500">
                <a:solidFill>
                  <a:schemeClr val="dk1"/>
                </a:solidFill>
              </a:rPr>
              <a:t>확인한 알림의 경우 </a:t>
            </a:r>
            <a:r>
              <a:rPr lang="ko-KR" altLang="en-US" sz="1500" b="1">
                <a:solidFill>
                  <a:schemeClr val="dk1"/>
                </a:solidFill>
              </a:rPr>
              <a:t>흑백처리</a:t>
            </a:r>
            <a:r>
              <a:rPr lang="ko-KR" altLang="en-US" sz="1500">
                <a:solidFill>
                  <a:schemeClr val="dk1"/>
                </a:solidFill>
              </a:rPr>
              <a:t>를 통해 구분</a:t>
            </a:r>
            <a:endParaRPr lang="ko-KR" altLang="en-US" sz="1500">
              <a:solidFill>
                <a:schemeClr val="dk1"/>
              </a:solidFill>
            </a:endParaRPr>
          </a:p>
          <a:p>
            <a:pPr marL="214200" lvl="0" indent="-214200">
              <a:buFont typeface="Arial"/>
              <a:buChar char="•"/>
              <a:defRPr/>
            </a:pPr>
            <a:endParaRPr lang="ko-KR" altLang="en-US" sz="500">
              <a:solidFill>
                <a:schemeClr val="dk1"/>
              </a:solidFill>
            </a:endParaRPr>
          </a:p>
          <a:p>
            <a:pPr marL="0" lvl="0" indent="0">
              <a:buFont typeface="Arial"/>
              <a:buNone/>
              <a:defRPr/>
            </a:pPr>
            <a:r>
              <a:rPr lang="en-US" altLang="ko-KR" sz="1200">
                <a:solidFill>
                  <a:schemeClr val="dk1"/>
                </a:solidFill>
              </a:rPr>
              <a:t>*</a:t>
            </a:r>
            <a:r>
              <a:rPr lang="ko-KR" altLang="en-US" sz="1200">
                <a:solidFill>
                  <a:schemeClr val="dk1"/>
                </a:solidFill>
              </a:rPr>
              <a:t> 문구와 </a:t>
            </a:r>
            <a:r>
              <a:rPr lang="en-US" altLang="ko-KR" sz="1200">
                <a:solidFill>
                  <a:schemeClr val="dk1"/>
                </a:solidFill>
              </a:rPr>
              <a:t>url</a:t>
            </a:r>
            <a:r>
              <a:rPr lang="ko-KR" altLang="en-US" sz="1200">
                <a:solidFill>
                  <a:schemeClr val="dk1"/>
                </a:solidFill>
              </a:rPr>
              <a:t>의 경우 기본 문구 상 내용이 변경될 자리에 </a:t>
            </a:r>
            <a:r>
              <a:rPr lang="en-US" altLang="ko-KR" sz="1200">
                <a:solidFill>
                  <a:schemeClr val="dk1"/>
                </a:solidFill>
              </a:rPr>
              <a:t>‘</a:t>
            </a:r>
            <a:r>
              <a:rPr lang="en-US" altLang="ko-KR" sz="1200" b="1">
                <a:solidFill>
                  <a:schemeClr val="dk1"/>
                </a:solidFill>
              </a:rPr>
              <a:t>%s’</a:t>
            </a:r>
            <a:r>
              <a:rPr lang="ko-KR" altLang="en-US" sz="1200">
                <a:solidFill>
                  <a:schemeClr val="dk1"/>
                </a:solidFill>
              </a:rPr>
              <a:t>로 </a:t>
            </a:r>
            <a:r>
              <a:rPr lang="en-US" altLang="ko-KR" sz="1200">
                <a:solidFill>
                  <a:schemeClr val="dk1"/>
                </a:solidFill>
              </a:rPr>
              <a:t>DB</a:t>
            </a:r>
            <a:r>
              <a:rPr lang="ko-KR" altLang="en-US" sz="1200">
                <a:solidFill>
                  <a:schemeClr val="dk1"/>
                </a:solidFill>
              </a:rPr>
              <a:t>에 저장 </a:t>
            </a:r>
            <a:endParaRPr lang="ko-KR" altLang="en-US" sz="1200">
              <a:solidFill>
                <a:schemeClr val="dk1"/>
              </a:solidFill>
            </a:endParaRPr>
          </a:p>
          <a:p>
            <a:pPr marL="0" lvl="0" indent="0">
              <a:buFont typeface="Arial"/>
              <a:buNone/>
              <a:defRPr/>
            </a:pPr>
            <a:r>
              <a:rPr lang="ko-KR" altLang="en-US" sz="1200">
                <a:solidFill>
                  <a:schemeClr val="dk1"/>
                </a:solidFill>
              </a:rPr>
              <a:t>해당 자리에 들어갈 내용을 </a:t>
            </a:r>
            <a:r>
              <a:rPr lang="en-US" altLang="ko-KR" sz="1200" b="1">
                <a:solidFill>
                  <a:schemeClr val="dk1"/>
                </a:solidFill>
              </a:rPr>
              <a:t>[</a:t>
            </a:r>
            <a:r>
              <a:rPr lang="ko-KR" altLang="en-US" sz="1200" b="1">
                <a:solidFill>
                  <a:schemeClr val="dk1"/>
                </a:solidFill>
              </a:rPr>
              <a:t>멤버</a:t>
            </a:r>
            <a:r>
              <a:rPr lang="en-US" altLang="ko-KR" sz="1200" b="1">
                <a:solidFill>
                  <a:schemeClr val="dk1"/>
                </a:solidFill>
              </a:rPr>
              <a:t>1,</a:t>
            </a:r>
            <a:r>
              <a:rPr lang="ko-KR" altLang="en-US" sz="1200" b="1">
                <a:solidFill>
                  <a:schemeClr val="dk1"/>
                </a:solidFill>
              </a:rPr>
              <a:t> 멤버</a:t>
            </a:r>
            <a:r>
              <a:rPr lang="en-US" altLang="ko-KR" sz="1200" b="1">
                <a:solidFill>
                  <a:schemeClr val="dk1"/>
                </a:solidFill>
              </a:rPr>
              <a:t>2] </a:t>
            </a:r>
            <a:r>
              <a:rPr lang="ko-KR" altLang="en-US" sz="1200" b="1">
                <a:solidFill>
                  <a:schemeClr val="dk1"/>
                </a:solidFill>
              </a:rPr>
              <a:t>나열 형식</a:t>
            </a:r>
            <a:r>
              <a:rPr lang="ko-KR" altLang="en-US" sz="1200">
                <a:solidFill>
                  <a:schemeClr val="dk1"/>
                </a:solidFill>
              </a:rPr>
              <a:t>으로 따로 저장하여 </a:t>
            </a:r>
            <a:r>
              <a:rPr lang="en-US" altLang="ko-KR" sz="1200" b="1">
                <a:solidFill>
                  <a:schemeClr val="dk1"/>
                </a:solidFill>
              </a:rPr>
              <a:t>String.format</a:t>
            </a:r>
            <a:r>
              <a:rPr lang="ko-KR" altLang="en-US" sz="1200">
                <a:solidFill>
                  <a:schemeClr val="dk1"/>
                </a:solidFill>
              </a:rPr>
              <a:t>으로 구현</a:t>
            </a:r>
            <a:endParaRPr lang="ko-KR" altLang="en-US" sz="12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603575"/>
      </p:ext>
    </p:extLst>
  </p:cSld>
  <p:clrMapOvr>
    <a:masterClrMapping/>
  </p:clrMapOvr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0"/>
            <a:ext cx="1804683" cy="617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66bdab"/>
                </a:solidFill>
                <a:latin typeface="Arial"/>
                <a:cs typeface="Arial"/>
              </a:rPr>
              <a:t>Point</a:t>
            </a:r>
            <a:endParaRPr lang="en-US" altLang="ko-KR" sz="3500" b="1" spc="300">
              <a:solidFill>
                <a:srgbClr val="66bdab"/>
              </a:solidFill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19733" y="140361"/>
            <a:ext cx="1096916" cy="391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b="1" spc="300">
                <a:solidFill>
                  <a:srgbClr val="66bdab"/>
                </a:solidFill>
                <a:latin typeface="Arial"/>
                <a:ea typeface="굴림"/>
                <a:cs typeface="Arial"/>
              </a:rPr>
              <a:t>포인트</a:t>
            </a:r>
            <a:endParaRPr lang="ko-KR" altLang="en-US" sz="2000" b="1" spc="300">
              <a:solidFill>
                <a:srgbClr val="66bdab"/>
              </a:solidFill>
              <a:latin typeface="Arial"/>
              <a:ea typeface="굴림"/>
              <a:cs typeface="Arial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57415" y="840214"/>
            <a:ext cx="6169191" cy="5518146"/>
          </a:xfrm>
          <a:prstGeom prst="rect">
            <a:avLst/>
          </a:prstGeom>
          <a:solidFill>
            <a:schemeClr val="lt1"/>
          </a:solidFill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200">
                <a:solidFill>
                  <a:schemeClr val="dk1"/>
                </a:solidFill>
              </a:rPr>
              <a:t>*</a:t>
            </a:r>
            <a:r>
              <a:rPr lang="ko-KR" altLang="en-US" sz="1200">
                <a:solidFill>
                  <a:schemeClr val="dk1"/>
                </a:solidFill>
              </a:rPr>
              <a:t> 진행 방식은 </a:t>
            </a:r>
            <a:r>
              <a:rPr lang="en-US" altLang="ko-KR" sz="1200">
                <a:solidFill>
                  <a:schemeClr val="dk1"/>
                </a:solidFill>
              </a:rPr>
              <a:t>[</a:t>
            </a:r>
            <a:r>
              <a:rPr lang="ko-KR" altLang="en-US" sz="1200">
                <a:solidFill>
                  <a:schemeClr val="dk1"/>
                </a:solidFill>
              </a:rPr>
              <a:t>알림</a:t>
            </a:r>
            <a:r>
              <a:rPr lang="en-US" altLang="ko-KR" sz="1200">
                <a:solidFill>
                  <a:schemeClr val="dk1"/>
                </a:solidFill>
              </a:rPr>
              <a:t>]</a:t>
            </a:r>
            <a:r>
              <a:rPr lang="ko-KR" altLang="en-US" sz="1200">
                <a:solidFill>
                  <a:schemeClr val="dk1"/>
                </a:solidFill>
              </a:rPr>
              <a:t>과 동일하게 </a:t>
            </a:r>
            <a:r>
              <a:rPr lang="en-US" altLang="ko-KR" sz="1200">
                <a:solidFill>
                  <a:schemeClr val="dk1"/>
                </a:solidFill>
              </a:rPr>
              <a:t>String.format</a:t>
            </a:r>
            <a:r>
              <a:rPr lang="ko-KR" altLang="en-US" sz="1200">
                <a:solidFill>
                  <a:schemeClr val="dk1"/>
                </a:solidFill>
              </a:rPr>
              <a:t>으로 진행했으며</a:t>
            </a:r>
            <a:r>
              <a:rPr lang="en-US" altLang="ko-KR" sz="1200">
                <a:solidFill>
                  <a:schemeClr val="dk1"/>
                </a:solidFill>
              </a:rPr>
              <a:t>,</a:t>
            </a:r>
            <a:r>
              <a:rPr lang="ko-KR" altLang="en-US" sz="1200">
                <a:solidFill>
                  <a:schemeClr val="dk1"/>
                </a:solidFill>
              </a:rPr>
              <a:t> </a:t>
            </a:r>
            <a:endParaRPr lang="ko-KR" altLang="en-US" sz="1200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ko-KR" altLang="en-US" sz="1200">
                <a:solidFill>
                  <a:schemeClr val="dk1"/>
                </a:solidFill>
              </a:rPr>
              <a:t>여러 </a:t>
            </a:r>
            <a:r>
              <a:rPr lang="en-US" altLang="ko-KR" sz="1200">
                <a:solidFill>
                  <a:schemeClr val="dk1"/>
                </a:solidFill>
              </a:rPr>
              <a:t>Controller</a:t>
            </a:r>
            <a:r>
              <a:rPr lang="ko-KR" altLang="en-US" sz="1200">
                <a:solidFill>
                  <a:schemeClr val="dk1"/>
                </a:solidFill>
              </a:rPr>
              <a:t>에서 쓰이는 경우가 많아 </a:t>
            </a:r>
            <a:r>
              <a:rPr lang="en-US" altLang="ko-KR" sz="1200">
                <a:solidFill>
                  <a:schemeClr val="dk1"/>
                </a:solidFill>
              </a:rPr>
              <a:t>Service</a:t>
            </a:r>
            <a:r>
              <a:rPr lang="ko-KR" altLang="en-US" sz="1200">
                <a:solidFill>
                  <a:schemeClr val="dk1"/>
                </a:solidFill>
              </a:rPr>
              <a:t> 상에 기능 구현</a:t>
            </a:r>
            <a:endParaRPr lang="ko-KR" altLang="en-US" sz="1200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en-US" altLang="ko-KR" sz="1200">
                <a:solidFill>
                  <a:schemeClr val="dk1"/>
                </a:solidFill>
              </a:rPr>
              <a:t>*</a:t>
            </a:r>
            <a:r>
              <a:rPr lang="ko-KR" altLang="en-US" sz="1200">
                <a:solidFill>
                  <a:schemeClr val="dk1"/>
                </a:solidFill>
              </a:rPr>
              <a:t> 삭제 시 </a:t>
            </a:r>
            <a:r>
              <a:rPr lang="en-US" altLang="ko-KR" sz="1200">
                <a:solidFill>
                  <a:schemeClr val="dk1"/>
                </a:solidFill>
              </a:rPr>
              <a:t>-</a:t>
            </a:r>
            <a:r>
              <a:rPr lang="ko-KR" altLang="en-US" sz="1200">
                <a:solidFill>
                  <a:schemeClr val="dk1"/>
                </a:solidFill>
              </a:rPr>
              <a:t>되는 부분과 페이지 연결을 위해</a:t>
            </a:r>
            <a:r>
              <a:rPr lang="en-US" altLang="ko-KR" sz="1200">
                <a:solidFill>
                  <a:schemeClr val="dk1"/>
                </a:solidFill>
              </a:rPr>
              <a:t>, null</a:t>
            </a:r>
            <a:r>
              <a:rPr lang="ko-KR" altLang="en-US" sz="1200">
                <a:solidFill>
                  <a:schemeClr val="dk1"/>
                </a:solidFill>
              </a:rPr>
              <a:t>처리 진행되도록 구현</a:t>
            </a:r>
            <a:endParaRPr lang="ko-KR" altLang="en-US" sz="1200">
              <a:solidFill>
                <a:schemeClr val="dk1"/>
              </a:solidFill>
            </a:endParaRPr>
          </a:p>
          <a:p>
            <a:pPr lvl="0">
              <a:defRPr/>
            </a:pPr>
            <a:endParaRPr lang="ko-KR" altLang="en-US" sz="1200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ko-KR" altLang="en-US" sz="1500" u="sng">
                <a:solidFill>
                  <a:schemeClr val="accent2"/>
                </a:solidFill>
              </a:rPr>
              <a:t>마이 페이지</a:t>
            </a:r>
            <a:r>
              <a:rPr lang="ko-KR" altLang="en-US" sz="1500">
                <a:solidFill>
                  <a:schemeClr val="accent2"/>
                </a:solidFill>
              </a:rPr>
              <a:t>에서 </a:t>
            </a:r>
            <a:r>
              <a:rPr lang="en-US" altLang="ko-KR" sz="1500" b="1">
                <a:solidFill>
                  <a:schemeClr val="accent2"/>
                </a:solidFill>
              </a:rPr>
              <a:t>[</a:t>
            </a:r>
            <a:r>
              <a:rPr lang="ko-KR" altLang="en-US" sz="1500" b="1">
                <a:solidFill>
                  <a:schemeClr val="accent2"/>
                </a:solidFill>
              </a:rPr>
              <a:t>마이 포인트</a:t>
            </a:r>
            <a:r>
              <a:rPr lang="en-US" altLang="ko-KR" sz="1500" b="1">
                <a:solidFill>
                  <a:schemeClr val="accent2"/>
                </a:solidFill>
              </a:rPr>
              <a:t>]</a:t>
            </a:r>
            <a:r>
              <a:rPr lang="ko-KR" altLang="en-US" sz="1500" b="1">
                <a:solidFill>
                  <a:schemeClr val="accent2"/>
                </a:solidFill>
              </a:rPr>
              <a:t> </a:t>
            </a:r>
            <a:r>
              <a:rPr lang="ko-KR" altLang="en-US" sz="1500">
                <a:solidFill>
                  <a:schemeClr val="accent2"/>
                </a:solidFill>
              </a:rPr>
              <a:t>메뉴 진입 시 내용 확인 가능</a:t>
            </a:r>
            <a:endParaRPr lang="ko-KR" altLang="en-US" sz="1200">
              <a:solidFill>
                <a:schemeClr val="dk1"/>
              </a:solidFill>
            </a:endParaRPr>
          </a:p>
          <a:p>
            <a:pPr lvl="0">
              <a:defRPr/>
            </a:pPr>
            <a:endParaRPr lang="ko-KR" altLang="en-US" sz="1200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en-US" altLang="ko-KR" sz="1500" b="1">
                <a:solidFill>
                  <a:schemeClr val="dk1"/>
                </a:solidFill>
              </a:rPr>
              <a:t>&lt;</a:t>
            </a:r>
            <a:r>
              <a:rPr lang="ko-KR" altLang="en-US" sz="1500" b="1">
                <a:solidFill>
                  <a:schemeClr val="dk1"/>
                </a:solidFill>
              </a:rPr>
              <a:t>포인트 지급 대상</a:t>
            </a:r>
            <a:r>
              <a:rPr lang="en-US" altLang="ko-KR" sz="1500" b="1">
                <a:solidFill>
                  <a:schemeClr val="dk1"/>
                </a:solidFill>
              </a:rPr>
              <a:t>&gt;</a:t>
            </a:r>
            <a:endParaRPr lang="ko-KR" altLang="en-US" sz="1500">
              <a:solidFill>
                <a:schemeClr val="dk1"/>
              </a:solidFill>
            </a:endParaRPr>
          </a:p>
          <a:p>
            <a:pPr marL="171360" lvl="0" indent="-171360">
              <a:buFont typeface="Arial"/>
              <a:buChar char="•"/>
              <a:defRPr/>
            </a:pPr>
            <a:r>
              <a:rPr lang="ko-KR" altLang="en-US" sz="1500">
                <a:solidFill>
                  <a:schemeClr val="dk1"/>
                </a:solidFill>
              </a:rPr>
              <a:t>리뷰 작성 </a:t>
            </a:r>
            <a:r>
              <a:rPr lang="en-US" altLang="ko-KR" sz="1500">
                <a:solidFill>
                  <a:schemeClr val="dk1"/>
                </a:solidFill>
              </a:rPr>
              <a:t>(</a:t>
            </a:r>
            <a:r>
              <a:rPr lang="ko-KR" altLang="en-US" sz="1500">
                <a:solidFill>
                  <a:schemeClr val="dk1"/>
                </a:solidFill>
              </a:rPr>
              <a:t>해당 게시글의 첫 리뷰는 추가 포인트</a:t>
            </a:r>
            <a:r>
              <a:rPr lang="en-US" altLang="ko-KR" sz="1500">
                <a:solidFill>
                  <a:schemeClr val="dk1"/>
                </a:solidFill>
              </a:rPr>
              <a:t>)</a:t>
            </a:r>
            <a:endParaRPr lang="en-US" altLang="ko-KR" sz="1500">
              <a:solidFill>
                <a:schemeClr val="dk1"/>
              </a:solidFill>
            </a:endParaRPr>
          </a:p>
          <a:p>
            <a:pPr marL="171360" lvl="0" indent="-171360">
              <a:buFont typeface="Arial"/>
              <a:buChar char="•"/>
              <a:defRPr/>
            </a:pPr>
            <a:r>
              <a:rPr lang="ko-KR" altLang="en-US" sz="1500">
                <a:solidFill>
                  <a:schemeClr val="dk1"/>
                </a:solidFill>
              </a:rPr>
              <a:t>리뷰가 땡큐를 많이 받은 경우 </a:t>
            </a:r>
            <a:r>
              <a:rPr lang="en-US" altLang="ko-KR" sz="1500">
                <a:solidFill>
                  <a:schemeClr val="dk1"/>
                </a:solidFill>
              </a:rPr>
              <a:t>(5</a:t>
            </a:r>
            <a:r>
              <a:rPr lang="ko-KR" altLang="en-US" sz="1500">
                <a:solidFill>
                  <a:schemeClr val="dk1"/>
                </a:solidFill>
              </a:rPr>
              <a:t>개 당 포인트 지급</a:t>
            </a:r>
            <a:r>
              <a:rPr lang="en-US" altLang="ko-KR" sz="1500">
                <a:solidFill>
                  <a:schemeClr val="dk1"/>
                </a:solidFill>
              </a:rPr>
              <a:t>)</a:t>
            </a:r>
            <a:endParaRPr lang="en-US" altLang="ko-KR" sz="1500">
              <a:solidFill>
                <a:schemeClr val="dk1"/>
              </a:solidFill>
            </a:endParaRPr>
          </a:p>
          <a:p>
            <a:pPr marL="171360" lvl="0" indent="-171360">
              <a:buFont typeface="Arial"/>
              <a:buChar char="•"/>
              <a:defRPr/>
            </a:pPr>
            <a:r>
              <a:rPr lang="ko-KR" altLang="en-US" sz="1500">
                <a:solidFill>
                  <a:schemeClr val="dk1"/>
                </a:solidFill>
              </a:rPr>
              <a:t>리뷰 삭제 시 포인트 차감</a:t>
            </a:r>
            <a:endParaRPr lang="ko-KR" altLang="en-US" sz="1500">
              <a:solidFill>
                <a:schemeClr val="dk1"/>
              </a:solidFill>
            </a:endParaRPr>
          </a:p>
          <a:p>
            <a:pPr marL="171360" lvl="0" indent="-171360">
              <a:buFont typeface="Arial"/>
              <a:buChar char="•"/>
              <a:defRPr/>
            </a:pPr>
            <a:endParaRPr lang="ko-KR" altLang="en-US" sz="1500">
              <a:solidFill>
                <a:schemeClr val="dk1"/>
              </a:solidFill>
            </a:endParaRPr>
          </a:p>
          <a:p>
            <a:pPr marL="171360" lvl="0" indent="-171360">
              <a:buFont typeface="Arial"/>
              <a:buChar char="•"/>
              <a:defRPr/>
            </a:pPr>
            <a:r>
              <a:rPr lang="ko-KR" altLang="en-US" sz="1500">
                <a:solidFill>
                  <a:schemeClr val="dk1"/>
                </a:solidFill>
              </a:rPr>
              <a:t>정보수정 요청 시 </a:t>
            </a:r>
            <a:endParaRPr lang="ko-KR" altLang="en-US" sz="1500">
              <a:solidFill>
                <a:schemeClr val="dk1"/>
              </a:solidFill>
            </a:endParaRPr>
          </a:p>
          <a:p>
            <a:pPr marL="171360" lvl="0" indent="-171360">
              <a:buFont typeface="Arial"/>
              <a:buChar char="•"/>
              <a:defRPr/>
            </a:pPr>
            <a:r>
              <a:rPr lang="ko-KR" altLang="en-US" sz="1500">
                <a:solidFill>
                  <a:schemeClr val="dk1"/>
                </a:solidFill>
              </a:rPr>
              <a:t>정보수정 요청이 반영된 경우</a:t>
            </a:r>
            <a:r>
              <a:rPr lang="en-US" altLang="ko-KR" sz="1500">
                <a:solidFill>
                  <a:schemeClr val="dk1"/>
                </a:solidFill>
              </a:rPr>
              <a:t>(</a:t>
            </a:r>
            <a:r>
              <a:rPr lang="ko-KR" altLang="en-US" sz="1500">
                <a:solidFill>
                  <a:schemeClr val="dk1"/>
                </a:solidFill>
              </a:rPr>
              <a:t>사진 여부에 따라 포인트 다름</a:t>
            </a:r>
            <a:r>
              <a:rPr lang="en-US" altLang="ko-KR" sz="1500">
                <a:solidFill>
                  <a:schemeClr val="dk1"/>
                </a:solidFill>
              </a:rPr>
              <a:t>)</a:t>
            </a:r>
            <a:endParaRPr lang="en-US" altLang="ko-KR" sz="1500">
              <a:solidFill>
                <a:schemeClr val="dk1"/>
              </a:solidFill>
            </a:endParaRPr>
          </a:p>
          <a:p>
            <a:pPr marL="171360" lvl="0" indent="-171360">
              <a:buFont typeface="Arial"/>
              <a:buChar char="•"/>
              <a:defRPr/>
            </a:pPr>
            <a:endParaRPr lang="en-US" altLang="ko-KR" sz="1500">
              <a:solidFill>
                <a:schemeClr val="dk1"/>
              </a:solidFill>
            </a:endParaRPr>
          </a:p>
          <a:p>
            <a:pPr marL="171360" lvl="0" indent="-171360">
              <a:buFont typeface="Arial"/>
              <a:buChar char="•"/>
              <a:defRPr/>
            </a:pPr>
            <a:r>
              <a:rPr lang="ko-KR" altLang="en-US" sz="1500">
                <a:solidFill>
                  <a:schemeClr val="dk1"/>
                </a:solidFill>
              </a:rPr>
              <a:t>신규 회원을 초대한 경우</a:t>
            </a:r>
            <a:r>
              <a:rPr lang="en-US" altLang="ko-KR" sz="1500">
                <a:solidFill>
                  <a:schemeClr val="dk1"/>
                </a:solidFill>
              </a:rPr>
              <a:t>(</a:t>
            </a:r>
            <a:r>
              <a:rPr lang="ko-KR" altLang="en-US" sz="1500">
                <a:solidFill>
                  <a:schemeClr val="dk1"/>
                </a:solidFill>
              </a:rPr>
              <a:t>최대 </a:t>
            </a:r>
            <a:r>
              <a:rPr lang="en-US" altLang="ko-KR" sz="1500">
                <a:solidFill>
                  <a:schemeClr val="dk1"/>
                </a:solidFill>
              </a:rPr>
              <a:t>35</a:t>
            </a:r>
            <a:r>
              <a:rPr lang="ko-KR" altLang="en-US" sz="1500">
                <a:solidFill>
                  <a:schemeClr val="dk1"/>
                </a:solidFill>
              </a:rPr>
              <a:t>명까지만 가능</a:t>
            </a:r>
            <a:r>
              <a:rPr lang="en-US" altLang="ko-KR" sz="1500">
                <a:solidFill>
                  <a:schemeClr val="dk1"/>
                </a:solidFill>
              </a:rPr>
              <a:t>)</a:t>
            </a:r>
            <a:endParaRPr lang="en-US" altLang="ko-KR" sz="1500">
              <a:solidFill>
                <a:schemeClr val="dk1"/>
              </a:solidFill>
            </a:endParaRPr>
          </a:p>
          <a:p>
            <a:pPr marL="171360" lvl="0" indent="-171360">
              <a:buFont typeface="Arial"/>
              <a:buChar char="•"/>
              <a:defRPr/>
            </a:pPr>
            <a:endParaRPr lang="en-US" altLang="ko-KR" sz="1500">
              <a:solidFill>
                <a:schemeClr val="dk1"/>
              </a:solidFill>
            </a:endParaRPr>
          </a:p>
          <a:p>
            <a:pPr marL="171360" lvl="0" indent="-171360">
              <a:buFont typeface="Arial"/>
              <a:buChar char="•"/>
              <a:defRPr/>
            </a:pPr>
            <a:r>
              <a:rPr lang="ko-KR" altLang="en-US" sz="1500">
                <a:solidFill>
                  <a:schemeClr val="dk1"/>
                </a:solidFill>
              </a:rPr>
              <a:t>게시된 나의 여행기를 다른 회원이 많이 담아간 경우</a:t>
            </a:r>
            <a:endParaRPr lang="en-US" altLang="ko-KR" sz="1500">
              <a:solidFill>
                <a:schemeClr val="dk1"/>
              </a:solidFill>
            </a:endParaRPr>
          </a:p>
          <a:p>
            <a:pPr marL="171360" lvl="0" indent="-171360">
              <a:buFont typeface="Arial"/>
              <a:buChar char="•"/>
              <a:defRPr/>
            </a:pPr>
            <a:r>
              <a:rPr lang="ko-KR" altLang="en-US" sz="1500">
                <a:solidFill>
                  <a:schemeClr val="dk1"/>
                </a:solidFill>
              </a:rPr>
              <a:t>여행기를 게시한 경우</a:t>
            </a:r>
            <a:endParaRPr lang="ko-KR" altLang="en-US" sz="1500">
              <a:solidFill>
                <a:schemeClr val="dk1"/>
              </a:solidFill>
            </a:endParaRPr>
          </a:p>
          <a:p>
            <a:pPr marL="171360" lvl="0" indent="-171360">
              <a:buFont typeface="Arial"/>
              <a:buChar char="•"/>
              <a:defRPr/>
            </a:pPr>
            <a:r>
              <a:rPr lang="ko-KR" altLang="en-US" sz="1500">
                <a:solidFill>
                  <a:schemeClr val="dk1"/>
                </a:solidFill>
              </a:rPr>
              <a:t>나의 여행기가 땡큐를 많이 받은 경우</a:t>
            </a:r>
            <a:r>
              <a:rPr lang="en-US" altLang="ko-KR" sz="1500">
                <a:solidFill>
                  <a:schemeClr val="dk1"/>
                </a:solidFill>
              </a:rPr>
              <a:t>(5</a:t>
            </a:r>
            <a:r>
              <a:rPr lang="ko-KR" altLang="en-US" sz="1500">
                <a:solidFill>
                  <a:schemeClr val="dk1"/>
                </a:solidFill>
              </a:rPr>
              <a:t>개 당 포인트 지급</a:t>
            </a:r>
            <a:r>
              <a:rPr lang="en-US" altLang="ko-KR" sz="1500">
                <a:solidFill>
                  <a:schemeClr val="dk1"/>
                </a:solidFill>
              </a:rPr>
              <a:t>)</a:t>
            </a:r>
            <a:endParaRPr lang="en-US" altLang="ko-KR" sz="1500">
              <a:solidFill>
                <a:schemeClr val="dk1"/>
              </a:solidFill>
            </a:endParaRPr>
          </a:p>
          <a:p>
            <a:pPr marL="171360" lvl="0" indent="-171360">
              <a:buFont typeface="Arial"/>
              <a:buChar char="•"/>
              <a:defRPr/>
            </a:pPr>
            <a:endParaRPr lang="en-US" altLang="ko-KR" sz="1500">
              <a:solidFill>
                <a:schemeClr val="dk1"/>
              </a:solidFill>
            </a:endParaRPr>
          </a:p>
          <a:p>
            <a:pPr marL="171360" lvl="0" indent="-171360">
              <a:buFont typeface="Arial"/>
              <a:buChar char="•"/>
              <a:defRPr/>
            </a:pPr>
            <a:r>
              <a:rPr lang="ko-KR" altLang="en-US" sz="1500">
                <a:solidFill>
                  <a:schemeClr val="dk1"/>
                </a:solidFill>
              </a:rPr>
              <a:t>내가 제시한 새로운 장소가 등록된 경우</a:t>
            </a:r>
            <a:r>
              <a:rPr lang="en-US" altLang="ko-KR" sz="1500">
                <a:solidFill>
                  <a:schemeClr val="dk1"/>
                </a:solidFill>
              </a:rPr>
              <a:t>(</a:t>
            </a:r>
            <a:r>
              <a:rPr lang="ko-KR" altLang="en-US" sz="1500">
                <a:solidFill>
                  <a:schemeClr val="dk1"/>
                </a:solidFill>
              </a:rPr>
              <a:t>사진 여부에 따라 차등지급</a:t>
            </a:r>
            <a:r>
              <a:rPr lang="en-US" altLang="ko-KR" sz="1500">
                <a:solidFill>
                  <a:schemeClr val="dk1"/>
                </a:solidFill>
              </a:rPr>
              <a:t>)</a:t>
            </a:r>
            <a:endParaRPr lang="en-US" altLang="ko-KR" sz="1200">
              <a:solidFill>
                <a:schemeClr val="dk1"/>
              </a:solidFill>
            </a:endParaRPr>
          </a:p>
          <a:p>
            <a:pPr marL="171360" lvl="0" indent="-171360">
              <a:buFont typeface="Arial"/>
              <a:buChar char="•"/>
              <a:defRPr/>
            </a:pPr>
            <a:endParaRPr lang="en-US" altLang="ko-KR" sz="1200">
              <a:solidFill>
                <a:schemeClr val="dk1"/>
              </a:solidFill>
            </a:endParaRPr>
          </a:p>
          <a:p>
            <a:pPr marL="171360" lvl="0" indent="-171360">
              <a:buFont typeface="Arial"/>
              <a:buChar char="•"/>
              <a:defRPr/>
            </a:pPr>
            <a:endParaRPr lang="en-US" altLang="ko-KR" sz="1200">
              <a:solidFill>
                <a:schemeClr val="dk1"/>
              </a:solidFill>
            </a:endParaRPr>
          </a:p>
          <a:p>
            <a:pPr marL="0" lvl="0" indent="0">
              <a:buFont typeface="Arial"/>
              <a:buNone/>
              <a:defRPr/>
            </a:pPr>
            <a:r>
              <a:rPr lang="en-US" altLang="ko-KR" sz="1200">
                <a:solidFill>
                  <a:schemeClr val="dk1"/>
                </a:solidFill>
              </a:rPr>
              <a:t>*</a:t>
            </a:r>
            <a:r>
              <a:rPr lang="ko-KR" altLang="en-US" sz="1200">
                <a:solidFill>
                  <a:schemeClr val="dk1"/>
                </a:solidFill>
              </a:rPr>
              <a:t> 포인트가 지급된 후에는 해당 포인트를 계산하여 합산 결과에 따라 레벨이 변경</a:t>
            </a:r>
            <a:endParaRPr lang="ko-KR" altLang="en-US" sz="1200">
              <a:solidFill>
                <a:schemeClr val="dk1"/>
              </a:solidFill>
            </a:endParaRPr>
          </a:p>
          <a:p>
            <a:pPr marL="0" lvl="0" indent="0">
              <a:buFont typeface="Arial"/>
              <a:buNone/>
              <a:defRPr/>
            </a:pPr>
            <a:r>
              <a:rPr lang="en-US" altLang="ko-KR" sz="1200">
                <a:solidFill>
                  <a:schemeClr val="dk1"/>
                </a:solidFill>
              </a:rPr>
              <a:t>-&gt;</a:t>
            </a:r>
            <a:r>
              <a:rPr lang="ko-KR" altLang="en-US" sz="1200">
                <a:solidFill>
                  <a:schemeClr val="dk1"/>
                </a:solidFill>
              </a:rPr>
              <a:t> 그에 맞는 레벨 쿠폰도 지급</a:t>
            </a:r>
            <a:endParaRPr lang="ko-KR" altLang="en-US" sz="1200">
              <a:solidFill>
                <a:schemeClr val="dk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72194" y="608127"/>
            <a:ext cx="4275190" cy="3101609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98636" y="3890210"/>
            <a:ext cx="4282811" cy="731583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66468" y="5767988"/>
            <a:ext cx="4252328" cy="388653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761963" y="5104783"/>
            <a:ext cx="4282811" cy="358171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2125200860"/>
      </p:ext>
    </p:extLst>
  </p:cSld>
  <p:clrMapOvr>
    <a:masterClrMapping/>
  </p:clrMapOvr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e7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6500">
              <a:latin typeface="Arial"/>
              <a:cs typeface="Arial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62000" y="1951187"/>
            <a:ext cx="11430000" cy="197399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3500"/>
              <a:t>        Part 4.</a:t>
            </a:r>
            <a:endParaRPr lang="en-US" altLang="ko-KR" sz="3500"/>
          </a:p>
        </p:txBody>
      </p:sp>
      <p:sp>
        <p:nvSpPr>
          <p:cNvPr id="3" name="평행 사변형 2"/>
          <p:cNvSpPr/>
          <p:nvPr/>
        </p:nvSpPr>
        <p:spPr>
          <a:xfrm>
            <a:off x="4648200" y="1951187"/>
            <a:ext cx="8362950" cy="1973998"/>
          </a:xfrm>
          <a:prstGeom prst="parallelogram">
            <a:avLst>
              <a:gd name="adj" fmla="val 209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5560828" y="2537748"/>
            <a:ext cx="6450231" cy="8912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3500" b="1" spc="3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Finish(Q&amp;A)</a:t>
            </a:r>
            <a:endParaRPr lang="en-US" altLang="ko-KR" sz="3500" b="1" spc="30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0" name="직사각형 29">
            <a:hlinkClick r:id="rId2" action="ppaction://hlinksldjump"/>
          </p:cNvPr>
          <p:cNvSpPr/>
          <p:nvPr/>
        </p:nvSpPr>
        <p:spPr>
          <a:xfrm>
            <a:off x="11229472" y="6356684"/>
            <a:ext cx="962528" cy="501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solidFill>
                  <a:srgbClr val="ffffff"/>
                </a:solidFill>
              </a:rPr>
              <a:t>Menu</a:t>
            </a:r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229626"/>
      </p:ext>
    </p:extLst>
  </p:cSld>
  <p:clrMapOvr>
    <a:masterClrMapping/>
  </p:clrMapOvr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3747524"/>
            <a:ext cx="12192000" cy="3110476"/>
          </a:xfrm>
          <a:prstGeom prst="rect">
            <a:avLst/>
          </a:prstGeom>
          <a:solidFill>
            <a:srgbClr val="8de7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6500">
              <a:latin typeface="Arial"/>
              <a:cs typeface="Aria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40603" y="2731861"/>
            <a:ext cx="4747080" cy="1015663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lvl="0" algn="ctr">
              <a:defRPr/>
            </a:pPr>
            <a:r>
              <a:rPr lang="en-US" altLang="ko-KR" sz="6000" b="1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T H A N K</a:t>
            </a:r>
            <a:endParaRPr lang="ko-KR" altLang="en-US" sz="6000" b="1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23493" y="2305050"/>
            <a:ext cx="2781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400" spc="600">
                <a:solidFill>
                  <a:srgbClr val="8de7d2"/>
                </a:solidFill>
                <a:latin typeface="Arial"/>
                <a:cs typeface="Arial"/>
              </a:rPr>
              <a:t>2023.09.26</a:t>
            </a:r>
            <a:endParaRPr lang="ko-KR" altLang="en-US" sz="2400" spc="600">
              <a:solidFill>
                <a:srgbClr val="8de7d2"/>
              </a:soli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0603" y="3712670"/>
            <a:ext cx="4747080" cy="1015663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lvl="0" algn="ctr">
              <a:defRPr/>
            </a:pPr>
            <a:r>
              <a:rPr lang="en-US" altLang="ko-KR" sz="6000" b="1">
                <a:solidFill>
                  <a:schemeClr val="bg1"/>
                </a:solidFill>
                <a:latin typeface="Arial"/>
                <a:cs typeface="Arial"/>
              </a:rPr>
              <a:t>YOU</a:t>
            </a:r>
            <a:endParaRPr lang="ko-KR" altLang="en-US" sz="6000" b="1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3319073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E7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6500">
              <a:latin typeface="Arial"/>
              <a:cs typeface="Arial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62000" y="1951187"/>
            <a:ext cx="11430000" cy="197399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3500"/>
              <a:t>        Part 2.</a:t>
            </a:r>
          </a:p>
        </p:txBody>
      </p:sp>
      <p:sp>
        <p:nvSpPr>
          <p:cNvPr id="3" name="평행 사변형 2"/>
          <p:cNvSpPr/>
          <p:nvPr/>
        </p:nvSpPr>
        <p:spPr>
          <a:xfrm>
            <a:off x="4648200" y="1951187"/>
            <a:ext cx="8362950" cy="1973998"/>
          </a:xfrm>
          <a:prstGeom prst="parallelogram">
            <a:avLst>
              <a:gd name="adj" fmla="val 209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5560828" y="2537748"/>
            <a:ext cx="6450231" cy="8912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3500" b="1" spc="3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Design &amp; Develop</a:t>
            </a:r>
          </a:p>
        </p:txBody>
      </p:sp>
      <p:sp>
        <p:nvSpPr>
          <p:cNvPr id="30" name="직사각형 29">
            <a:hlinkClick r:id="rId2" action="ppaction://hlinksldjump"/>
          </p:cNvPr>
          <p:cNvSpPr/>
          <p:nvPr/>
        </p:nvSpPr>
        <p:spPr>
          <a:xfrm>
            <a:off x="11229472" y="6356684"/>
            <a:ext cx="962528" cy="501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solidFill>
                  <a:srgbClr val="ffffff"/>
                </a:solidFill>
              </a:rPr>
              <a:t>Menu</a:t>
            </a:r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939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2-1</a:t>
            </a:r>
          </a:p>
        </p:txBody>
      </p:sp>
      <p:sp>
        <p:nvSpPr>
          <p:cNvPr id="71" name="TextBox 21"/>
          <p:cNvSpPr txBox="1"/>
          <p:nvPr/>
        </p:nvSpPr>
        <p:spPr>
          <a:xfrm>
            <a:off x="2299137" y="264557"/>
            <a:ext cx="5274882" cy="466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Use case Diagram - 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이용자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FC0DC6-B927-927D-1B30-0995B4949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817244"/>
            <a:ext cx="10318282" cy="598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391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2-1</a:t>
            </a:r>
          </a:p>
        </p:txBody>
      </p:sp>
      <p:sp>
        <p:nvSpPr>
          <p:cNvPr id="71" name="TextBox 21"/>
          <p:cNvSpPr txBox="1"/>
          <p:nvPr/>
        </p:nvSpPr>
        <p:spPr>
          <a:xfrm>
            <a:off x="2299137" y="264557"/>
            <a:ext cx="5274882" cy="466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 dirty="0">
                <a:solidFill>
                  <a:srgbClr val="5ECEA0"/>
                </a:solidFill>
                <a:latin typeface="Arial"/>
                <a:cs typeface="Arial"/>
              </a:rPr>
              <a:t>Use case Diagram -</a:t>
            </a:r>
            <a:r>
              <a:rPr lang="ko-KR" altLang="en-US" sz="2500" spc="300" dirty="0">
                <a:solidFill>
                  <a:srgbClr val="5ECEA0"/>
                </a:solidFill>
                <a:latin typeface="Arial"/>
                <a:cs typeface="Arial"/>
              </a:rPr>
              <a:t> </a:t>
            </a:r>
            <a:r>
              <a:rPr lang="ko-KR" altLang="en-US" sz="2500" spc="300" dirty="0">
                <a:solidFill>
                  <a:srgbClr val="5ECEA0"/>
                </a:solidFill>
                <a:latin typeface="Arial"/>
                <a:ea typeface="굴림"/>
                <a:cs typeface="Arial"/>
              </a:rPr>
              <a:t>관리자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C1BDAA3-5D51-602F-F473-5CF2BEF20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82" y="817245"/>
            <a:ext cx="11367436" cy="597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44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2-1</a:t>
            </a:r>
          </a:p>
        </p:txBody>
      </p:sp>
      <p:sp>
        <p:nvSpPr>
          <p:cNvPr id="71" name="TextBox 21"/>
          <p:cNvSpPr txBox="1"/>
          <p:nvPr/>
        </p:nvSpPr>
        <p:spPr>
          <a:xfrm>
            <a:off x="2299137" y="264557"/>
            <a:ext cx="5274882" cy="466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Use case Diagram - 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숙소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12D599-3CEC-A175-74D1-065D3BCA0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81" y="1880971"/>
            <a:ext cx="11555438" cy="382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99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2-1</a:t>
            </a:r>
          </a:p>
        </p:txBody>
      </p:sp>
      <p:sp>
        <p:nvSpPr>
          <p:cNvPr id="71" name="TextBox 21"/>
          <p:cNvSpPr txBox="1"/>
          <p:nvPr/>
        </p:nvSpPr>
        <p:spPr>
          <a:xfrm>
            <a:off x="2299137" y="264557"/>
            <a:ext cx="6178535" cy="466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Use case Diagram - 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관광지</a:t>
            </a: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, 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티켓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BE78EB4-EA3C-2518-69C3-C40236B15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9" y="817245"/>
            <a:ext cx="12086122" cy="584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332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2-1</a:t>
            </a:r>
          </a:p>
        </p:txBody>
      </p:sp>
      <p:sp>
        <p:nvSpPr>
          <p:cNvPr id="71" name="TextBox 21"/>
          <p:cNvSpPr txBox="1"/>
          <p:nvPr/>
        </p:nvSpPr>
        <p:spPr>
          <a:xfrm>
            <a:off x="2299137" y="264557"/>
            <a:ext cx="5274882" cy="466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Use case Diagram - 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맛집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50C200-459D-79A0-64E3-87954B306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12" y="731519"/>
            <a:ext cx="11377061" cy="592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37675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3952568" y="135355"/>
            <a:ext cx="8239432" cy="6858000"/>
          </a:xfrm>
          <a:prstGeom prst="rect">
            <a:avLst/>
          </a:prstGeom>
          <a:solidFill>
            <a:srgbClr val="8de7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6500">
              <a:latin typeface="Arial"/>
              <a:cs typeface="Aria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-440551" y="5708987"/>
            <a:ext cx="4747080" cy="101566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ko-KR" altLang="en-US" sz="4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45747" y="1569951"/>
            <a:ext cx="1393051" cy="10156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sz="6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ko-KR" altLang="en-US" sz="6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45747" y="2867531"/>
            <a:ext cx="1393051" cy="10156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sz="6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ko-KR" altLang="en-US" sz="6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hlinkClick r:id="rId2" action="ppaction://hlinksldjump"/>
          </p:cNvPr>
          <p:cNvSpPr txBox="1"/>
          <p:nvPr/>
        </p:nvSpPr>
        <p:spPr>
          <a:xfrm>
            <a:off x="5545075" y="4387815"/>
            <a:ext cx="4543992" cy="67003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lnSpc>
                <a:spcPct val="200000"/>
              </a:lnSpc>
              <a:defRPr/>
            </a:pPr>
            <a:r>
              <a:rPr lang="en-US" altLang="ko-KR" sz="2000" b="1" spc="300">
                <a:solidFill>
                  <a:schemeClr val="bg1"/>
                </a:solidFill>
                <a:latin typeface="Arial"/>
                <a:cs typeface="Arial"/>
              </a:rPr>
              <a:t>Test</a:t>
            </a:r>
            <a:endParaRPr lang="en-US" altLang="ko-KR" sz="2000" b="1" spc="3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5747" y="4215003"/>
            <a:ext cx="1393051" cy="10156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sz="6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ko-KR" altLang="en-US" sz="6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hlinkClick r:id="rId3" action="ppaction://hlinksldjump"/>
          </p:cNvPr>
          <p:cNvSpPr txBox="1"/>
          <p:nvPr/>
        </p:nvSpPr>
        <p:spPr>
          <a:xfrm>
            <a:off x="5545075" y="5672967"/>
            <a:ext cx="4543992" cy="67003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lnSpc>
                <a:spcPct val="200000"/>
              </a:lnSpc>
              <a:defRPr/>
            </a:pPr>
            <a:r>
              <a:rPr lang="en-US" altLang="ko-KR" sz="2000" b="1" spc="300">
                <a:solidFill>
                  <a:schemeClr val="bg1"/>
                </a:solidFill>
                <a:latin typeface="Arial"/>
                <a:cs typeface="Arial"/>
              </a:rPr>
              <a:t>Finish(Q&amp;A)</a:t>
            </a:r>
            <a:endParaRPr lang="en-US" altLang="ko-KR" sz="2000" b="1" spc="3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45747" y="5500155"/>
            <a:ext cx="1393051" cy="10156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sz="6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ko-KR" altLang="en-US" sz="6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10">
            <a:hlinkClick r:id="rId4" action="ppaction://hlinksldjump"/>
          </p:cNvPr>
          <p:cNvSpPr txBox="1"/>
          <p:nvPr/>
        </p:nvSpPr>
        <p:spPr>
          <a:xfrm>
            <a:off x="5557107" y="1819138"/>
            <a:ext cx="4543992" cy="67003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lnSpc>
                <a:spcPct val="200000"/>
              </a:lnSpc>
              <a:defRPr/>
            </a:pPr>
            <a:r>
              <a:rPr lang="en-US" altLang="ko-KR" sz="2000" b="1" spc="300">
                <a:solidFill>
                  <a:schemeClr val="bg1"/>
                </a:solidFill>
                <a:latin typeface="Arial"/>
                <a:cs typeface="Arial"/>
              </a:rPr>
              <a:t>Plan</a:t>
            </a:r>
            <a:endParaRPr lang="en-US" altLang="ko-KR" sz="2000" b="1" spc="3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1" name="TextBox 13">
            <a:hlinkClick r:id="rId5" action="ppaction://hlinksldjump"/>
          </p:cNvPr>
          <p:cNvSpPr txBox="1"/>
          <p:nvPr/>
        </p:nvSpPr>
        <p:spPr>
          <a:xfrm>
            <a:off x="5466870" y="3093981"/>
            <a:ext cx="4543992" cy="67003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>
              <a:lnSpc>
                <a:spcPct val="200000"/>
              </a:lnSpc>
              <a:defRPr/>
            </a:pPr>
            <a:r>
              <a:rPr lang="en-US" altLang="ko-KR" sz="2000" b="1" spc="300">
                <a:solidFill>
                  <a:schemeClr val="bg1"/>
                </a:solidFill>
                <a:latin typeface="Arial"/>
                <a:cs typeface="Arial"/>
              </a:rPr>
              <a:t>Design &amp;Develop</a:t>
            </a:r>
            <a:endParaRPr lang="en-US" altLang="ko-KR" sz="2000" b="1" spc="30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0814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2-1</a:t>
            </a:r>
          </a:p>
        </p:txBody>
      </p:sp>
      <p:sp>
        <p:nvSpPr>
          <p:cNvPr id="71" name="TextBox 21"/>
          <p:cNvSpPr txBox="1"/>
          <p:nvPr/>
        </p:nvSpPr>
        <p:spPr>
          <a:xfrm>
            <a:off x="2299137" y="264557"/>
            <a:ext cx="5274882" cy="466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Use case Diagram - 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일정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CB813F9-4BA0-C289-0905-703098D4E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901" y="884925"/>
            <a:ext cx="10164278" cy="587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60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2-2</a:t>
            </a:r>
          </a:p>
        </p:txBody>
      </p:sp>
      <p:sp>
        <p:nvSpPr>
          <p:cNvPr id="71" name="TextBox 21"/>
          <p:cNvSpPr txBox="1"/>
          <p:nvPr/>
        </p:nvSpPr>
        <p:spPr>
          <a:xfrm>
            <a:off x="2345040" y="287508"/>
            <a:ext cx="3587921" cy="466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DB TABLE - 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지역</a:t>
            </a:r>
          </a:p>
        </p:txBody>
      </p:sp>
      <p:graphicFrame>
        <p:nvGraphicFramePr>
          <p:cNvPr id="80" name="Google Shape;54;p13"/>
          <p:cNvGraphicFramePr/>
          <p:nvPr/>
        </p:nvGraphicFramePr>
        <p:xfrm>
          <a:off x="647699" y="1365075"/>
          <a:ext cx="10518209" cy="1633000"/>
        </p:xfrm>
        <a:graphic>
          <a:graphicData uri="http://schemas.openxmlformats.org/drawingml/2006/table">
            <a:tbl>
              <a:tblPr>
                <a:noFill/>
                <a:tableStyleId>{1602B027-DE0B-40C5-9176-608900090353}</a:tableStyleId>
              </a:tblPr>
              <a:tblGrid>
                <a:gridCol w="933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1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10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89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89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89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89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89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289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289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2896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266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ADDR1</a:t>
                      </a: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주소1</a:t>
                      </a: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6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6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addr1_seq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addr1_name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주소1명</a:t>
                      </a: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20</a:t>
                      </a: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1" name="Google Shape;55;p13"/>
          <p:cNvGraphicFramePr/>
          <p:nvPr/>
        </p:nvGraphicFramePr>
        <p:xfrm>
          <a:off x="657225" y="3230975"/>
          <a:ext cx="10491591" cy="1789674"/>
        </p:xfrm>
        <a:graphic>
          <a:graphicData uri="http://schemas.openxmlformats.org/drawingml/2006/table">
            <a:tbl>
              <a:tblPr>
                <a:noFill/>
                <a:tableStyleId>{1602B027-DE0B-40C5-9176-608900090353}</a:tableStyleId>
              </a:tblPr>
              <a:tblGrid>
                <a:gridCol w="9270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97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8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70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70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70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70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70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270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2701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270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9827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ADDR2</a:t>
                      </a: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주소2</a:t>
                      </a: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27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27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27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addr2_seq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27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addr1_seq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주소1 시퀀스</a:t>
                      </a: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</a:t>
                      </a: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27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addr2_name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주소2명</a:t>
                      </a: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</a:t>
                      </a: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14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3511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2-2</a:t>
            </a:r>
          </a:p>
        </p:txBody>
      </p:sp>
      <p:sp>
        <p:nvSpPr>
          <p:cNvPr id="71" name="TextBox 21"/>
          <p:cNvSpPr txBox="1"/>
          <p:nvPr/>
        </p:nvSpPr>
        <p:spPr>
          <a:xfrm>
            <a:off x="2345040" y="287508"/>
            <a:ext cx="3587921" cy="466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DB TABLE - 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회원</a:t>
            </a:r>
          </a:p>
        </p:txBody>
      </p:sp>
      <p:graphicFrame>
        <p:nvGraphicFramePr>
          <p:cNvPr id="82" name="Google Shape;60;p14"/>
          <p:cNvGraphicFramePr/>
          <p:nvPr/>
        </p:nvGraphicFramePr>
        <p:xfrm>
          <a:off x="485775" y="1276350"/>
          <a:ext cx="11220450" cy="4371972"/>
        </p:xfrm>
        <a:graphic>
          <a:graphicData uri="http://schemas.openxmlformats.org/drawingml/2006/table">
            <a:tbl>
              <a:tblPr>
                <a:noFill/>
                <a:tableStyleId>{1602B027-DE0B-40C5-9176-608900090353}</a:tableStyleId>
              </a:tblPr>
              <a:tblGrid>
                <a:gridCol w="111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9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7017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MEMBER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회원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74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474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17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17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m_email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이메일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17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m_name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이름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15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17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m_nickname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닉네임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017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m_pw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비밀번호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20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017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m_profile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프로필 사진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017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m_level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레벨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017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m_code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나의 추천 코드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6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017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recom_code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추천코드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null가능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6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017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m_tel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전화번호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15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017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m_joindate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가입일자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sysdate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017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m_status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활동 여부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0:활동, 1:탈퇴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017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m_score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회원 신고 누적 점수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0750932"/>
      </p:ext>
    </p:extLst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2-2</a:t>
            </a:r>
          </a:p>
        </p:txBody>
      </p:sp>
      <p:graphicFrame>
        <p:nvGraphicFramePr>
          <p:cNvPr id="82" name="Google Shape;70;p16"/>
          <p:cNvGraphicFramePr/>
          <p:nvPr/>
        </p:nvGraphicFramePr>
        <p:xfrm>
          <a:off x="485687" y="1535075"/>
          <a:ext cx="11220621" cy="1352550"/>
        </p:xfrm>
        <a:graphic>
          <a:graphicData uri="http://schemas.openxmlformats.org/drawingml/2006/table">
            <a:tbl>
              <a:tblPr>
                <a:noFill/>
                <a:tableStyleId>{1602B027-DE0B-40C5-9176-608900090353}</a:tableStyleId>
              </a:tblPr>
              <a:tblGrid>
                <a:gridCol w="1115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6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79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37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05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370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66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66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66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660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6660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25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LEVEL_POINT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레벨 달성 기준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4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level_point_seq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4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level_no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레벨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54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point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기준 포인트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5" name="Google Shape;65;p15"/>
          <p:cNvGraphicFramePr/>
          <p:nvPr/>
        </p:nvGraphicFramePr>
        <p:xfrm>
          <a:off x="471486" y="3090500"/>
          <a:ext cx="11249019" cy="1533522"/>
        </p:xfrm>
        <a:graphic>
          <a:graphicData uri="http://schemas.openxmlformats.org/drawingml/2006/table">
            <a:tbl>
              <a:tblPr>
                <a:noFill/>
                <a:tableStyleId>{1602B027-DE0B-40C5-9176-608900090353}</a:tableStyleId>
              </a:tblPr>
              <a:tblGrid>
                <a:gridCol w="1115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3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16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24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24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24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52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67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96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96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6960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5558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SUSPEND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활동 정지 내역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8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58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58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suspend_seq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58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회원 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58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datetime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정지 일자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sysdate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6" name="Google Shape;120;p26"/>
          <p:cNvGraphicFramePr/>
          <p:nvPr/>
        </p:nvGraphicFramePr>
        <p:xfrm>
          <a:off x="466724" y="4870300"/>
          <a:ext cx="11258547" cy="1571622"/>
        </p:xfrm>
        <a:graphic>
          <a:graphicData uri="http://schemas.openxmlformats.org/drawingml/2006/table">
            <a:tbl>
              <a:tblPr>
                <a:noFill/>
                <a:tableStyleId>{1602B027-DE0B-40C5-9176-608900090353}</a:tableStyleId>
              </a:tblPr>
              <a:tblGrid>
                <a:gridCol w="1120581"/>
                <a:gridCol w="1212865"/>
                <a:gridCol w="2728946"/>
                <a:gridCol w="764632"/>
                <a:gridCol w="764632"/>
                <a:gridCol w="777814"/>
                <a:gridCol w="777815"/>
                <a:gridCol w="777815"/>
                <a:gridCol w="791000"/>
                <a:gridCol w="777815"/>
                <a:gridCol w="764632"/>
              </a:tblGrid>
              <a:tr h="261937"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BLOCK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사용자 차단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61937"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</a:tr>
              <a:tr h="261937"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</a:tr>
              <a:tr h="261937"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block_seq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</a:tr>
              <a:tr h="261937"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회원_시퀀스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</a:tr>
              <a:tr h="261937"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m_seq2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상대 회원_시퀀스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</a:tr>
            </a:tbl>
          </a:graphicData>
        </a:graphic>
      </p:graphicFrame>
      <p:sp>
        <p:nvSpPr>
          <p:cNvPr id="87" name="TextBox 21"/>
          <p:cNvSpPr txBox="1"/>
          <p:nvPr/>
        </p:nvSpPr>
        <p:spPr>
          <a:xfrm>
            <a:off x="2345040" y="287508"/>
            <a:ext cx="3587921" cy="466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DB TABLE - 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회원</a:t>
            </a:r>
          </a:p>
        </p:txBody>
      </p:sp>
    </p:spTree>
    <p:extLst>
      <p:ext uri="{BB962C8B-B14F-4D97-AF65-F5344CB8AC3E}">
        <p14:creationId xmlns:p14="http://schemas.microsoft.com/office/powerpoint/2010/main" val="3493651565"/>
      </p:ext>
    </p:extLst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2-2</a:t>
            </a:r>
          </a:p>
        </p:txBody>
      </p:sp>
      <p:graphicFrame>
        <p:nvGraphicFramePr>
          <p:cNvPr id="84" name="Google Shape;75;p17"/>
          <p:cNvGraphicFramePr/>
          <p:nvPr/>
        </p:nvGraphicFramePr>
        <p:xfrm>
          <a:off x="483111" y="1252537"/>
          <a:ext cx="11225772" cy="1047750"/>
        </p:xfrm>
        <a:graphic>
          <a:graphicData uri="http://schemas.openxmlformats.org/drawingml/2006/table">
            <a:tbl>
              <a:tblPr>
                <a:noFill/>
                <a:tableStyleId>{1602B027-DE0B-40C5-9176-608900090353}</a:tableStyleId>
              </a:tblPr>
              <a:tblGrid>
                <a:gridCol w="1120546"/>
                <a:gridCol w="1211754"/>
                <a:gridCol w="2722984"/>
                <a:gridCol w="771311"/>
                <a:gridCol w="771311"/>
                <a:gridCol w="771311"/>
                <a:gridCol w="771311"/>
                <a:gridCol w="771311"/>
                <a:gridCol w="771311"/>
                <a:gridCol w="771311"/>
                <a:gridCol w="771311"/>
              </a:tblGrid>
              <a:tr h="171450"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NOTICE_CATE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알림 카테고리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</a:tr>
              <a:tr h="171450"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</a:tr>
              <a:tr h="171450"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</a:tr>
              <a:tr h="171450"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notice_cate_seq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</a:tr>
              <a:tr h="171450"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notice_cate_name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카테고리 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28575" tIns="19050" rIns="28575" bIns="19050" anchor="b" anchorCtr="0"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5" name="Google Shape;80;p18"/>
          <p:cNvGraphicFramePr/>
          <p:nvPr/>
        </p:nvGraphicFramePr>
        <p:xfrm>
          <a:off x="485775" y="2576513"/>
          <a:ext cx="11220446" cy="1388812"/>
        </p:xfrm>
        <a:graphic>
          <a:graphicData uri="http://schemas.openxmlformats.org/drawingml/2006/table">
            <a:tbl>
              <a:tblPr>
                <a:noFill/>
                <a:tableStyleId>{1602B027-DE0B-40C5-9176-608900090353}</a:tableStyleId>
              </a:tblPr>
              <a:tblGrid>
                <a:gridCol w="11056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4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63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0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8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44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44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80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80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441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80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71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NOTICE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알림 문구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notice_seq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notice_cate_seq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카테고리_시퀀스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notice_content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알림 문구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url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 경로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6" name="Google Shape;85;p19"/>
          <p:cNvGraphicFramePr/>
          <p:nvPr/>
        </p:nvGraphicFramePr>
        <p:xfrm>
          <a:off x="477550" y="4325825"/>
          <a:ext cx="11236894" cy="1984126"/>
        </p:xfrm>
        <a:graphic>
          <a:graphicData uri="http://schemas.openxmlformats.org/drawingml/2006/table">
            <a:tbl>
              <a:tblPr>
                <a:noFill/>
                <a:tableStyleId>{1602B027-DE0B-40C5-9176-608900090353}</a:tableStyleId>
              </a:tblPr>
              <a:tblGrid>
                <a:gridCol w="11226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7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0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23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3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3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61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61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3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617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61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1684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NOTICELIST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알림내역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noticelist_seq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회원_시퀀스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notice_seq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알림문구_시퀀스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content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넣을 내용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url_in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url 넣을 내용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notice_check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확인 여부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0:미확인, 1:확인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datetime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알림 시간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sysdate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7" name="TextBox 21"/>
          <p:cNvSpPr txBox="1"/>
          <p:nvPr/>
        </p:nvSpPr>
        <p:spPr>
          <a:xfrm>
            <a:off x="2345040" y="287508"/>
            <a:ext cx="3587921" cy="466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DB TABLE - 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회원</a:t>
            </a:r>
          </a:p>
        </p:txBody>
      </p:sp>
    </p:spTree>
    <p:extLst>
      <p:ext uri="{BB962C8B-B14F-4D97-AF65-F5344CB8AC3E}">
        <p14:creationId xmlns:p14="http://schemas.microsoft.com/office/powerpoint/2010/main" val="3153999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2-2</a:t>
            </a:r>
          </a:p>
        </p:txBody>
      </p:sp>
      <p:graphicFrame>
        <p:nvGraphicFramePr>
          <p:cNvPr id="82" name="Google Shape;90;p20"/>
          <p:cNvGraphicFramePr/>
          <p:nvPr/>
        </p:nvGraphicFramePr>
        <p:xfrm>
          <a:off x="539689" y="1521900"/>
          <a:ext cx="11112619" cy="3981448"/>
        </p:xfrm>
        <a:graphic>
          <a:graphicData uri="http://schemas.openxmlformats.org/drawingml/2006/table">
            <a:tbl>
              <a:tblPr>
                <a:noFill/>
                <a:tableStyleId>{1602B027-DE0B-40C5-9176-608900090353}</a:tableStyleId>
              </a:tblPr>
              <a:tblGrid>
                <a:gridCol w="1102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7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32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8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66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66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665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66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665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665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6665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6786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COUPON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 쿠폰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6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86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86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coupon_seq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786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name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쿠폰명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60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786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kind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쿠폰 유형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0: 웰컴, 1:월, 2: 이벤트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920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valid_date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혜택 기간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웰컴 : 가입일 +n일 / 월: n월 / 이벤트 : 발급일 +n일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786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type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혜택 유형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0: 비율, 1:금액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786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amount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혜택 금액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비율 : 퍼센트 , 금액 : 조건금액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786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max_min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최대할인/최소사용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비율 : 최대 할인, 금액 : 조건금액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786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use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사용처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0:공통, 1:숙소, 2:티켓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786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addr1_seq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참조 (특정 시 쿠폰일 경우)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786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board_no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카테고리_시퀀스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숙소, 티켓 카테고리 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786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status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발급 가능 여부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0: 가능, 1:중단, 2: 종료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83" name="TextBox 21"/>
          <p:cNvSpPr txBox="1"/>
          <p:nvPr/>
        </p:nvSpPr>
        <p:spPr>
          <a:xfrm>
            <a:off x="2345040" y="287508"/>
            <a:ext cx="3587921" cy="466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DB TABLE - 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회원</a:t>
            </a:r>
          </a:p>
        </p:txBody>
      </p:sp>
    </p:spTree>
    <p:extLst>
      <p:ext uri="{BB962C8B-B14F-4D97-AF65-F5344CB8AC3E}">
        <p14:creationId xmlns:p14="http://schemas.microsoft.com/office/powerpoint/2010/main" val="1981334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2-2</a:t>
            </a:r>
          </a:p>
        </p:txBody>
      </p:sp>
      <p:graphicFrame>
        <p:nvGraphicFramePr>
          <p:cNvPr id="82" name="Google Shape;100;p22"/>
          <p:cNvGraphicFramePr/>
          <p:nvPr/>
        </p:nvGraphicFramePr>
        <p:xfrm>
          <a:off x="523450" y="4224675"/>
          <a:ext cx="11145097" cy="2164050"/>
        </p:xfrm>
        <a:graphic>
          <a:graphicData uri="http://schemas.openxmlformats.org/drawingml/2006/table">
            <a:tbl>
              <a:tblPr>
                <a:noFill/>
                <a:tableStyleId>{1602B027-DE0B-40C5-9176-608900090353}</a:tableStyleId>
              </a:tblPr>
              <a:tblGrid>
                <a:gridCol w="11106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94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26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6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51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51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51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514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514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514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6514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1640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COUPONLIST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쿠폰 발급 내역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40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40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40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couponlist_seq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40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회원_시퀀스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640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kind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쿠폰 유형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40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coupon_no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쿠폰_시퀀스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640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downdate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발급 일자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sysdate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640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valid_date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사용기한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640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status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사용 여부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0: 미사용, 1: 사용, 2: 만료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83" name="Google Shape;95;p21"/>
          <p:cNvGraphicFramePr/>
          <p:nvPr/>
        </p:nvGraphicFramePr>
        <p:xfrm>
          <a:off x="520149" y="1260300"/>
          <a:ext cx="11151694" cy="2733672"/>
        </p:xfrm>
        <a:graphic>
          <a:graphicData uri="http://schemas.openxmlformats.org/drawingml/2006/table">
            <a:tbl>
              <a:tblPr>
                <a:noFill/>
                <a:tableStyleId>{1602B027-DE0B-40C5-9176-608900090353}</a:tableStyleId>
              </a:tblPr>
              <a:tblGrid>
                <a:gridCol w="11154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37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85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38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85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38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38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382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383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6382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2780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L_COUPON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레벨업 쿠폰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80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80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80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l_coupon_seq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80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name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쿠폰명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60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780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level_no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달성 레벨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780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valid_date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혜택 기간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n일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780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type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혜택 유형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0: 비율, 1:금액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780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amount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혜택 금액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비율 : 퍼센트 , 금액 : 조건금액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780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max_min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최대 할인/최소사용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비율 : 최대 할인, 금액 : 조건금액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780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use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사용처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0:공통, 1:숙소, 2:티켓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780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status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발급 가능 여부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0: 가능, 1:중단, 2: 종료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84" name="TextBox 21"/>
          <p:cNvSpPr txBox="1"/>
          <p:nvPr/>
        </p:nvSpPr>
        <p:spPr>
          <a:xfrm>
            <a:off x="2345040" y="287508"/>
            <a:ext cx="3587921" cy="466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DB TABLE - 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회원</a:t>
            </a:r>
          </a:p>
        </p:txBody>
      </p:sp>
    </p:spTree>
    <p:extLst>
      <p:ext uri="{BB962C8B-B14F-4D97-AF65-F5344CB8AC3E}">
        <p14:creationId xmlns:p14="http://schemas.microsoft.com/office/powerpoint/2010/main" val="3378804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2-2</a:t>
            </a:r>
          </a:p>
        </p:txBody>
      </p:sp>
      <p:graphicFrame>
        <p:nvGraphicFramePr>
          <p:cNvPr id="82" name="Google Shape;105;p23"/>
          <p:cNvGraphicFramePr/>
          <p:nvPr/>
        </p:nvGraphicFramePr>
        <p:xfrm>
          <a:off x="481012" y="986075"/>
          <a:ext cx="11229970" cy="1190374"/>
        </p:xfrm>
        <a:graphic>
          <a:graphicData uri="http://schemas.openxmlformats.org/drawingml/2006/table">
            <a:tbl>
              <a:tblPr>
                <a:noFill/>
                <a:tableStyleId>{1602B027-DE0B-40C5-9176-608900090353}</a:tableStyleId>
              </a:tblPr>
              <a:tblGrid>
                <a:gridCol w="1119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9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7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18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18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18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18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18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181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181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181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71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CASH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캐시 부여 기준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cash_seq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kind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결제 상품 유형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0: 숙소, 1: 티켓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percent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퍼센트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3" name="Google Shape;110;p24"/>
          <p:cNvGraphicFramePr/>
          <p:nvPr/>
        </p:nvGraphicFramePr>
        <p:xfrm>
          <a:off x="478812" y="2363275"/>
          <a:ext cx="11234371" cy="2556008"/>
        </p:xfrm>
        <a:graphic>
          <a:graphicData uri="http://schemas.openxmlformats.org/drawingml/2006/table">
            <a:tbl>
              <a:tblPr>
                <a:noFill/>
                <a:tableStyleId>{1602B027-DE0B-40C5-9176-608900090353}</a:tableStyleId>
              </a:tblPr>
              <a:tblGrid>
                <a:gridCol w="111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65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5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20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64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64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64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642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8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859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859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71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MYCASH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캐시 부여 내역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mycash_seq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회원_시퀀스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kind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결제 종류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0: 숙소, 1: 티켓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purchase_no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결제_시퀀스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cash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부여 캐시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cash_date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부여 일자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spare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잔여 캐시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what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부여 내용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0: 적립 예정, 1: 적립, 2: 사용, 3: 소멸, 4:적립 취소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datetime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입력 일자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sysdate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84" name="Google Shape;115;p25"/>
          <p:cNvGraphicFramePr/>
          <p:nvPr/>
        </p:nvGraphicFramePr>
        <p:xfrm>
          <a:off x="471488" y="5208150"/>
          <a:ext cx="11249025" cy="1365380"/>
        </p:xfrm>
        <a:graphic>
          <a:graphicData uri="http://schemas.openxmlformats.org/drawingml/2006/table">
            <a:tbl>
              <a:tblPr>
                <a:noFill/>
                <a:tableStyleId>{1602B027-DE0B-40C5-9176-608900090353}</a:tableStyleId>
              </a:tblPr>
              <a:tblGrid>
                <a:gridCol w="11106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40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5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49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4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49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490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490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490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490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490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71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BYECASH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캐시 소멸 내역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144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byecash_seq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42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mycash_no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캐시부여내역_시퀀스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참조X, (1,2,3,)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600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datetime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소멸 일자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5" name="TextBox 21"/>
          <p:cNvSpPr txBox="1"/>
          <p:nvPr/>
        </p:nvSpPr>
        <p:spPr>
          <a:xfrm>
            <a:off x="2345040" y="287508"/>
            <a:ext cx="3587921" cy="466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DB TABLE - 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회원</a:t>
            </a:r>
          </a:p>
        </p:txBody>
      </p:sp>
    </p:spTree>
    <p:extLst>
      <p:ext uri="{BB962C8B-B14F-4D97-AF65-F5344CB8AC3E}">
        <p14:creationId xmlns:p14="http://schemas.microsoft.com/office/powerpoint/2010/main" val="20926398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2-2</a:t>
            </a:r>
          </a:p>
        </p:txBody>
      </p:sp>
      <p:graphicFrame>
        <p:nvGraphicFramePr>
          <p:cNvPr id="83" name="Google Shape;125;p27"/>
          <p:cNvGraphicFramePr/>
          <p:nvPr/>
        </p:nvGraphicFramePr>
        <p:xfrm>
          <a:off x="504825" y="1181100"/>
          <a:ext cx="11182344" cy="2247894"/>
        </p:xfrm>
        <a:graphic>
          <a:graphicData uri="http://schemas.openxmlformats.org/drawingml/2006/table">
            <a:tbl>
              <a:tblPr>
                <a:noFill/>
                <a:tableStyleId>{1602B027-DE0B-40C5-9176-608900090353}</a:tableStyleId>
              </a:tblPr>
              <a:tblGrid>
                <a:gridCol w="1111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4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2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67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67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67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67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67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67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678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6678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4976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POINT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포인트 부여 기준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76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76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76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76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p_standard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부여 기준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76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p_table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100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76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p_content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내용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976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p_url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매핑경로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976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p_score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점수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60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84" name="Google Shape;130;p28"/>
          <p:cNvGraphicFramePr/>
          <p:nvPr/>
        </p:nvGraphicFramePr>
        <p:xfrm>
          <a:off x="495300" y="3690275"/>
          <a:ext cx="11196121" cy="2634550"/>
        </p:xfrm>
        <a:graphic>
          <a:graphicData uri="http://schemas.openxmlformats.org/drawingml/2006/table">
            <a:tbl>
              <a:tblPr>
                <a:noFill/>
                <a:tableStyleId>{1602B027-DE0B-40C5-9176-608900090353}</a:tableStyleId>
              </a:tblPr>
              <a:tblGrid>
                <a:gridCol w="1112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6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59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13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13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13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13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132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132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132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132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6345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MYPOINT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내 포인트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45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45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45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mp_seq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45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회원_시퀀스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45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부여 기준_시퀀스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45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point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포인트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345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content_in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내용 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100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345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url_in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url 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345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datetime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부여 일자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sysdate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5" name="TextBox 21"/>
          <p:cNvSpPr txBox="1"/>
          <p:nvPr/>
        </p:nvSpPr>
        <p:spPr>
          <a:xfrm>
            <a:off x="2345040" y="287508"/>
            <a:ext cx="3587921" cy="466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DB TABLE - 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회원</a:t>
            </a:r>
          </a:p>
        </p:txBody>
      </p:sp>
    </p:spTree>
    <p:extLst>
      <p:ext uri="{BB962C8B-B14F-4D97-AF65-F5344CB8AC3E}">
        <p14:creationId xmlns:p14="http://schemas.microsoft.com/office/powerpoint/2010/main" val="2497786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2-2</a:t>
            </a:r>
          </a:p>
        </p:txBody>
      </p:sp>
      <p:graphicFrame>
        <p:nvGraphicFramePr>
          <p:cNvPr id="82" name="Google Shape;54;p13"/>
          <p:cNvGraphicFramePr/>
          <p:nvPr/>
        </p:nvGraphicFramePr>
        <p:xfrm>
          <a:off x="531283" y="1305983"/>
          <a:ext cx="11129423" cy="1245655"/>
        </p:xfrm>
        <a:graphic>
          <a:graphicData uri="http://schemas.openxmlformats.org/drawingml/2006/table">
            <a:tbl>
              <a:tblPr>
                <a:noFill/>
                <a:tableStyleId>{52A2ECFC-D696-4E83-B198-CA89DF0D49DA}</a:tableStyleId>
              </a:tblPr>
              <a:tblGrid>
                <a:gridCol w="1258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8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25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12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12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1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12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124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3124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3124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3124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4913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메인 카테고리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13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13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13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cate_seq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13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cate_name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카테고리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20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3" name="Google Shape;59;p14"/>
          <p:cNvGraphicFramePr/>
          <p:nvPr/>
        </p:nvGraphicFramePr>
        <p:xfrm>
          <a:off x="530682" y="2719916"/>
          <a:ext cx="11130627" cy="3491426"/>
        </p:xfrm>
        <a:graphic>
          <a:graphicData uri="http://schemas.openxmlformats.org/drawingml/2006/table">
            <a:tbl>
              <a:tblPr>
                <a:noFill/>
                <a:tableStyleId>{52A2ECFC-D696-4E83-B198-CA89DF0D49DA}</a:tableStyleId>
              </a:tblPr>
              <a:tblGrid>
                <a:gridCol w="1258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25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12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12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1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12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124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3124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3124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3124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0537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FORM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관광지, 맛집, 숙소 공통 테이블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37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37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37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37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cate_seq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메인카테 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>
                          <a:solidFill>
                            <a:srgbClr val="1F1F1F"/>
                          </a:solidFill>
                        </a:rPr>
                        <a:t>1. 관광지, 2. 맛집, 3. 숙소</a:t>
                      </a:r>
                      <a:endParaRPr sz="1000">
                        <a:solidFill>
                          <a:srgbClr val="1F1F1F"/>
                        </a:solidFill>
                      </a:endParaRPr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537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kind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000"/>
                        <a:t>메인카테 세부 시퀀스</a:t>
                      </a:r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537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name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이름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100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537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intro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소개글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537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addr2_seq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addr2 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537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addr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기본주소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100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537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addr_detail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상세주소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100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537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wi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위도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537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kyung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경도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537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way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가는 방법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537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tel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전화번호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15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537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website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홈페이지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537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main_img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대표이미지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85" name="TextBox 21"/>
          <p:cNvSpPr txBox="1"/>
          <p:nvPr/>
        </p:nvSpPr>
        <p:spPr>
          <a:xfrm>
            <a:off x="2345040" y="287508"/>
            <a:ext cx="3587921" cy="466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DB TABLE - 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공통</a:t>
            </a:r>
          </a:p>
        </p:txBody>
      </p:sp>
    </p:spTree>
    <p:extLst>
      <p:ext uri="{BB962C8B-B14F-4D97-AF65-F5344CB8AC3E}">
        <p14:creationId xmlns:p14="http://schemas.microsoft.com/office/powerpoint/2010/main" val="1156998405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e7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6500">
              <a:latin typeface="Arial"/>
              <a:cs typeface="Arial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62000" y="1951187"/>
            <a:ext cx="11430000" cy="197399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3500"/>
              <a:t>        Part 1.</a:t>
            </a:r>
          </a:p>
        </p:txBody>
      </p:sp>
      <p:sp>
        <p:nvSpPr>
          <p:cNvPr id="3" name="평행 사변형 2"/>
          <p:cNvSpPr/>
          <p:nvPr/>
        </p:nvSpPr>
        <p:spPr>
          <a:xfrm>
            <a:off x="4648200" y="1951187"/>
            <a:ext cx="8362950" cy="1973998"/>
          </a:xfrm>
          <a:prstGeom prst="parallelogram">
            <a:avLst>
              <a:gd name="adj" fmla="val 209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5560828" y="2537748"/>
            <a:ext cx="6450231" cy="8912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3500" b="1" spc="3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Plan</a:t>
            </a:r>
          </a:p>
        </p:txBody>
      </p:sp>
      <p:sp>
        <p:nvSpPr>
          <p:cNvPr id="31" name="직사각형 30">
            <a:hlinkClick r:id="rId2" action="ppaction://hlinksldjump"/>
          </p:cNvPr>
          <p:cNvSpPr/>
          <p:nvPr/>
        </p:nvSpPr>
        <p:spPr>
          <a:xfrm>
            <a:off x="11229472" y="6356684"/>
            <a:ext cx="962528" cy="501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en-US" altLang="ko-KR">
                <a:solidFill>
                  <a:srgbClr val="ffffff"/>
                </a:solidFill>
              </a:rPr>
              <a:t>Menu</a:t>
            </a:r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1645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2-2</a:t>
            </a:r>
          </a:p>
        </p:txBody>
      </p:sp>
      <p:graphicFrame>
        <p:nvGraphicFramePr>
          <p:cNvPr id="84" name="Google Shape;64;p15"/>
          <p:cNvGraphicFramePr/>
          <p:nvPr/>
        </p:nvGraphicFramePr>
        <p:xfrm>
          <a:off x="500063" y="1704975"/>
          <a:ext cx="11191867" cy="1568449"/>
        </p:xfrm>
        <a:graphic>
          <a:graphicData uri="http://schemas.openxmlformats.org/drawingml/2006/table">
            <a:tbl>
              <a:tblPr>
                <a:noFill/>
                <a:tableStyleId>{52A2ECFC-D696-4E83-B198-CA89DF0D49DA}</a:tableStyleId>
              </a:tblPr>
              <a:tblGrid>
                <a:gridCol w="12641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4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08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50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50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50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823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344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350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350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3504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6497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요일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86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6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86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day_seq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86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day_name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요일명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월~일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10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5" name="Google Shape;65;p15"/>
          <p:cNvGraphicFramePr/>
          <p:nvPr/>
        </p:nvGraphicFramePr>
        <p:xfrm>
          <a:off x="510116" y="3429000"/>
          <a:ext cx="11193984" cy="2191805"/>
        </p:xfrm>
        <a:graphic>
          <a:graphicData uri="http://schemas.openxmlformats.org/drawingml/2006/table">
            <a:tbl>
              <a:tblPr>
                <a:noFill/>
                <a:tableStyleId>{52A2ECFC-D696-4E83-B198-CA89DF0D49DA}</a:tableStyleId>
              </a:tblPr>
              <a:tblGrid>
                <a:gridCol w="126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4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69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69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53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69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69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369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3693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3693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1311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lang="en-US" altLang="ko-KR"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JJIM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저장하기(찜)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11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11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11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jjim_seq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11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회원_시퀀스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11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공통테이블_시퀀스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11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memo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메모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600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6" name="TextBox 21"/>
          <p:cNvSpPr txBox="1"/>
          <p:nvPr/>
        </p:nvSpPr>
        <p:spPr>
          <a:xfrm>
            <a:off x="2345040" y="287508"/>
            <a:ext cx="3587921" cy="466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DB TABLE - 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공통</a:t>
            </a:r>
          </a:p>
        </p:txBody>
      </p:sp>
    </p:spTree>
    <p:extLst>
      <p:ext uri="{BB962C8B-B14F-4D97-AF65-F5344CB8AC3E}">
        <p14:creationId xmlns:p14="http://schemas.microsoft.com/office/powerpoint/2010/main" val="2302645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2-2</a:t>
            </a:r>
          </a:p>
        </p:txBody>
      </p:sp>
      <p:graphicFrame>
        <p:nvGraphicFramePr>
          <p:cNvPr id="84" name="Google Shape;70;p16"/>
          <p:cNvGraphicFramePr/>
          <p:nvPr/>
        </p:nvGraphicFramePr>
        <p:xfrm>
          <a:off x="575734" y="1253066"/>
          <a:ext cx="11064868" cy="3042702"/>
        </p:xfrm>
        <a:graphic>
          <a:graphicData uri="http://schemas.openxmlformats.org/drawingml/2006/table">
            <a:tbl>
              <a:tblPr>
                <a:noFill/>
                <a:tableStyleId>{52A2ECFC-D696-4E83-B198-CA89DF0D49DA}</a:tableStyleId>
              </a:tblPr>
              <a:tblGrid>
                <a:gridCol w="1249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8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01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5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55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5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84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40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409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484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1409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3405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REVIEW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리뷰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05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05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05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rv_seq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405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회원 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405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공통테이블_시퀀스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405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visitday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방문일자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10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405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stars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숙소 리뷰 별점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405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content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리뷰 내용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600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405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datetime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작성일자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sysdate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405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rv_img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리뷰 이미지 폴더명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100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405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report_status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신고 상태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0:정상, 1: 숨김, 2: 삭제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405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rv_score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리뷰 신고 누적 점수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85" name="Google Shape;75;p17"/>
          <p:cNvGraphicFramePr/>
          <p:nvPr/>
        </p:nvGraphicFramePr>
        <p:xfrm>
          <a:off x="565150" y="4607984"/>
          <a:ext cx="11096618" cy="1644648"/>
        </p:xfrm>
        <a:graphic>
          <a:graphicData uri="http://schemas.openxmlformats.org/drawingml/2006/table">
            <a:tbl>
              <a:tblPr>
                <a:noFill/>
                <a:tableStyleId>{52A2ECFC-D696-4E83-B198-CA89DF0D49DA}</a:tableStyleId>
              </a:tblPr>
              <a:tblGrid>
                <a:gridCol w="1253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2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53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7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7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79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093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64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64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5093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1643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7410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REVIEW_LIKE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리뷰_좋아요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10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10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10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rvlike_seq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10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rv_seq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리뷰_시퀀스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numebr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10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회원 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numebr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6" name="TextBox 21"/>
          <p:cNvSpPr txBox="1"/>
          <p:nvPr/>
        </p:nvSpPr>
        <p:spPr>
          <a:xfrm>
            <a:off x="2345040" y="287508"/>
            <a:ext cx="3587921" cy="466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DB TABLE - 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공통</a:t>
            </a:r>
          </a:p>
        </p:txBody>
      </p:sp>
    </p:spTree>
    <p:extLst>
      <p:ext uri="{BB962C8B-B14F-4D97-AF65-F5344CB8AC3E}">
        <p14:creationId xmlns:p14="http://schemas.microsoft.com/office/powerpoint/2010/main" val="7505818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2-2</a:t>
            </a:r>
          </a:p>
        </p:txBody>
      </p:sp>
      <p:graphicFrame>
        <p:nvGraphicFramePr>
          <p:cNvPr id="84" name="Google Shape;76;p17"/>
          <p:cNvGraphicFramePr/>
          <p:nvPr/>
        </p:nvGraphicFramePr>
        <p:xfrm>
          <a:off x="552979" y="1203174"/>
          <a:ext cx="11086036" cy="3266601"/>
        </p:xfrm>
        <a:graphic>
          <a:graphicData uri="http://schemas.openxmlformats.org/drawingml/2006/table">
            <a:tbl>
              <a:tblPr>
                <a:noFill/>
                <a:tableStyleId>{52A2ECFC-D696-4E83-B198-CA89DF0D49DA}</a:tableStyleId>
              </a:tblPr>
              <a:tblGrid>
                <a:gridCol w="1252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15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36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71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71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71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01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56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56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5012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1565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5127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REVIEW_CMT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리뷰_댓글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7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27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27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rv_cmt_seq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27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rv_seq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리뷰_시퀀스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127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회원_시퀀스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127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content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내용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600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127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datetime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작성일자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sysdate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127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cmt_no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메인댓글_시퀀스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127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m_seq2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상대_시퀀스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127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depth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depth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0: 댓글, 1: 답글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127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report_status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신고 상태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0:정상, 1:숨김, 2:삭제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127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rv_cmt_score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신고 누적 점수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85" name="Google Shape;81;p18"/>
          <p:cNvGraphicFramePr/>
          <p:nvPr/>
        </p:nvGraphicFramePr>
        <p:xfrm>
          <a:off x="552980" y="4660901"/>
          <a:ext cx="11086038" cy="1574796"/>
        </p:xfrm>
        <a:graphic>
          <a:graphicData uri="http://schemas.openxmlformats.org/drawingml/2006/table">
            <a:tbl>
              <a:tblPr>
                <a:noFill/>
                <a:tableStyleId>{52A2ECFC-D696-4E83-B198-CA89DF0D49DA}</a:tableStyleId>
              </a:tblPr>
              <a:tblGrid>
                <a:gridCol w="1252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15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36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71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71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71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01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56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714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2714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2714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6246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REVIEW_CMT_LIKE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리뷰_댓글_좋아요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46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46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46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rv_cmtlike_seq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46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rv_cmt_seq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리뷰_댓글_시퀀스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46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회원 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6" name="TextBox 21"/>
          <p:cNvSpPr txBox="1"/>
          <p:nvPr/>
        </p:nvSpPr>
        <p:spPr>
          <a:xfrm>
            <a:off x="2345040" y="287508"/>
            <a:ext cx="3587921" cy="466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DB TABLE - 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공통</a:t>
            </a:r>
          </a:p>
        </p:txBody>
      </p:sp>
    </p:spTree>
    <p:extLst>
      <p:ext uri="{BB962C8B-B14F-4D97-AF65-F5344CB8AC3E}">
        <p14:creationId xmlns:p14="http://schemas.microsoft.com/office/powerpoint/2010/main" val="26415632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2-2</a:t>
            </a:r>
          </a:p>
        </p:txBody>
      </p:sp>
      <p:graphicFrame>
        <p:nvGraphicFramePr>
          <p:cNvPr id="84" name="Google Shape;82;p18"/>
          <p:cNvGraphicFramePr/>
          <p:nvPr/>
        </p:nvGraphicFramePr>
        <p:xfrm>
          <a:off x="635725" y="1527183"/>
          <a:ext cx="10970682" cy="1757215"/>
        </p:xfrm>
        <a:graphic>
          <a:graphicData uri="http://schemas.openxmlformats.org/drawingml/2006/table">
            <a:tbl>
              <a:tblPr>
                <a:noFill/>
                <a:tableStyleId>{52A2ECFC-D696-4E83-B198-CA89DF0D49DA}</a:tableStyleId>
              </a:tblPr>
              <a:tblGrid>
                <a:gridCol w="1240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84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7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93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93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93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93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93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93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938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1938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51443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HOURS_CATE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영업시간 종류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443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443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144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hours_cate_seq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44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hours_cate_name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영업 상태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5" name="Google Shape;87;p19"/>
          <p:cNvGraphicFramePr/>
          <p:nvPr/>
        </p:nvGraphicFramePr>
        <p:xfrm>
          <a:off x="649816" y="3560234"/>
          <a:ext cx="10980203" cy="2434160"/>
        </p:xfrm>
        <a:graphic>
          <a:graphicData uri="http://schemas.openxmlformats.org/drawingml/2006/table">
            <a:tbl>
              <a:tblPr>
                <a:noFill/>
                <a:tableStyleId>{52A2ECFC-D696-4E83-B198-CA89DF0D49DA}</a:tableStyleId>
              </a:tblPr>
              <a:tblGrid>
                <a:gridCol w="12402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8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64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9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92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92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20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787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0787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4200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0787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0427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HOURS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영업시간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27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27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27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hours_seq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27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관광지_시퀀스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27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day_seq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요일_시퀀스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27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hours_cate_seq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영업시간 종류_시퀀스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27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time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시간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ex) 11:30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10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6" name="TextBox 21"/>
          <p:cNvSpPr txBox="1"/>
          <p:nvPr/>
        </p:nvSpPr>
        <p:spPr>
          <a:xfrm>
            <a:off x="2345040" y="287508"/>
            <a:ext cx="3587921" cy="466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DB TABLE - 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공통</a:t>
            </a:r>
          </a:p>
        </p:txBody>
      </p:sp>
    </p:spTree>
    <p:extLst>
      <p:ext uri="{BB962C8B-B14F-4D97-AF65-F5344CB8AC3E}">
        <p14:creationId xmlns:p14="http://schemas.microsoft.com/office/powerpoint/2010/main" val="36013516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2-2</a:t>
            </a:r>
          </a:p>
        </p:txBody>
      </p:sp>
      <p:graphicFrame>
        <p:nvGraphicFramePr>
          <p:cNvPr id="84" name="Google Shape;88;p19"/>
          <p:cNvGraphicFramePr/>
          <p:nvPr/>
        </p:nvGraphicFramePr>
        <p:xfrm>
          <a:off x="531282" y="1281299"/>
          <a:ext cx="11119906" cy="1436155"/>
        </p:xfrm>
        <a:graphic>
          <a:graphicData uri="http://schemas.openxmlformats.org/drawingml/2006/table">
            <a:tbl>
              <a:tblPr>
                <a:noFill/>
                <a:tableStyleId>{52A2ECFC-D696-4E83-B198-CA89DF0D49DA}</a:tableStyleId>
              </a:tblPr>
              <a:tblGrid>
                <a:gridCol w="12586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87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2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13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13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98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13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13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3139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3139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3139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8723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TIP_KEYWORD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이용팁_키워드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23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23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23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tip_key_seq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23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tip_key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키워드명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5" name="Google Shape;93;p20"/>
          <p:cNvGraphicFramePr/>
          <p:nvPr/>
        </p:nvGraphicFramePr>
        <p:xfrm>
          <a:off x="537103" y="2872317"/>
          <a:ext cx="11117782" cy="1362075"/>
        </p:xfrm>
        <a:graphic>
          <a:graphicData uri="http://schemas.openxmlformats.org/drawingml/2006/table">
            <a:tbl>
              <a:tblPr>
                <a:noFill/>
                <a:tableStyleId>{52A2ECFC-D696-4E83-B198-CA89DF0D49DA}</a:tableStyleId>
              </a:tblPr>
              <a:tblGrid>
                <a:gridCol w="12557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5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88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95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95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95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25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79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79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4103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2951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7241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TIPS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이용팁_내용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tips_seq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tip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키워드명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100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6" name="Google Shape;94;p20"/>
          <p:cNvGraphicFramePr/>
          <p:nvPr/>
        </p:nvGraphicFramePr>
        <p:xfrm>
          <a:off x="552450" y="4445000"/>
          <a:ext cx="11087099" cy="2001307"/>
        </p:xfrm>
        <a:graphic>
          <a:graphicData uri="http://schemas.openxmlformats.org/drawingml/2006/table">
            <a:tbl>
              <a:tblPr>
                <a:noFill/>
                <a:tableStyleId>{52A2ECFC-D696-4E83-B198-CA89DF0D49DA}</a:tableStyleId>
              </a:tblPr>
              <a:tblGrid>
                <a:gridCol w="1253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3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5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80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80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80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80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80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80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2808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2808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8590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F_TIPS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이용팁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90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90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90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f_tips_seq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90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맛집_시퀀스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90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tips_seq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내용_시퀀스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90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f_tip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메모내용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textarea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7" name="TextBox 21"/>
          <p:cNvSpPr txBox="1"/>
          <p:nvPr/>
        </p:nvSpPr>
        <p:spPr>
          <a:xfrm>
            <a:off x="2345040" y="287508"/>
            <a:ext cx="3587921" cy="466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DB TABLE - 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공통</a:t>
            </a:r>
          </a:p>
        </p:txBody>
      </p:sp>
    </p:spTree>
    <p:extLst>
      <p:ext uri="{BB962C8B-B14F-4D97-AF65-F5344CB8AC3E}">
        <p14:creationId xmlns:p14="http://schemas.microsoft.com/office/powerpoint/2010/main" val="20606336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2-2</a:t>
            </a:r>
          </a:p>
        </p:txBody>
      </p:sp>
      <p:graphicFrame>
        <p:nvGraphicFramePr>
          <p:cNvPr id="84" name="Google Shape;99;p21"/>
          <p:cNvGraphicFramePr/>
          <p:nvPr/>
        </p:nvGraphicFramePr>
        <p:xfrm>
          <a:off x="554566" y="1533525"/>
          <a:ext cx="11096618" cy="1980139"/>
        </p:xfrm>
        <a:graphic>
          <a:graphicData uri="http://schemas.openxmlformats.org/drawingml/2006/table">
            <a:tbl>
              <a:tblPr>
                <a:noFill/>
                <a:tableStyleId>{52A2ECFC-D696-4E83-B198-CA89DF0D49DA}</a:tableStyleId>
              </a:tblPr>
              <a:tblGrid>
                <a:gridCol w="1253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2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53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7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7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79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093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64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64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5093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1643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8287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PAY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결제 수단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7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7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7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pay_seq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7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pay_name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수단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7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dc_info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할인 내용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900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7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img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이미지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5" name="Google Shape;100;p21"/>
          <p:cNvGraphicFramePr/>
          <p:nvPr/>
        </p:nvGraphicFramePr>
        <p:xfrm>
          <a:off x="573616" y="3757783"/>
          <a:ext cx="11066985" cy="1692275"/>
        </p:xfrm>
        <a:graphic>
          <a:graphicData uri="http://schemas.openxmlformats.org/drawingml/2006/table">
            <a:tbl>
              <a:tblPr>
                <a:noFill/>
                <a:tableStyleId>{52A2ECFC-D696-4E83-B198-CA89DF0D49DA}</a:tableStyleId>
              </a:tblPr>
              <a:tblGrid>
                <a:gridCol w="125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2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4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74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74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59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74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74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74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274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2743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3845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CANCEL_CATE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취소 사유 카테고리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45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45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45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cancel_cate_seq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45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cancel_cate_name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카테고리명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100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6" name="TextBox 21"/>
          <p:cNvSpPr txBox="1"/>
          <p:nvPr/>
        </p:nvSpPr>
        <p:spPr>
          <a:xfrm>
            <a:off x="2345040" y="287508"/>
            <a:ext cx="3587921" cy="466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DB TABLE - 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공통</a:t>
            </a:r>
          </a:p>
        </p:txBody>
      </p:sp>
    </p:spTree>
    <p:extLst>
      <p:ext uri="{BB962C8B-B14F-4D97-AF65-F5344CB8AC3E}">
        <p14:creationId xmlns:p14="http://schemas.microsoft.com/office/powerpoint/2010/main" val="36175802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2-2</a:t>
            </a:r>
          </a:p>
        </p:txBody>
      </p:sp>
      <p:graphicFrame>
        <p:nvGraphicFramePr>
          <p:cNvPr id="84" name="Google Shape;105;p22"/>
          <p:cNvGraphicFramePr/>
          <p:nvPr/>
        </p:nvGraphicFramePr>
        <p:xfrm>
          <a:off x="574146" y="1316566"/>
          <a:ext cx="11043705" cy="2806545"/>
        </p:xfrm>
        <a:graphic>
          <a:graphicData uri="http://schemas.openxmlformats.org/drawingml/2006/table">
            <a:tbl>
              <a:tblPr>
                <a:noFill/>
                <a:tableStyleId>{52A2ECFC-D696-4E83-B198-CA89DF0D49DA}</a:tableStyleId>
              </a:tblPr>
              <a:tblGrid>
                <a:gridCol w="1247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6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67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39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39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39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6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25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25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468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125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2119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CANCEL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취소 신청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cancel_seq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회원_시퀀스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kind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종류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0:관광지, 1:숙소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purchase_no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결제_시퀀스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8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cancel_cate_seq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취소 사유 카테고리_시퀀스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content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내용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600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cancel_percent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환불 퍼센트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datetime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취소일시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sysdate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status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상태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0:접수, 1:처리완료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85" name="Google Shape;110;p23"/>
          <p:cNvGraphicFramePr/>
          <p:nvPr/>
        </p:nvGraphicFramePr>
        <p:xfrm>
          <a:off x="573618" y="4459817"/>
          <a:ext cx="11044762" cy="1785688"/>
        </p:xfrm>
        <a:graphic>
          <a:graphicData uri="http://schemas.openxmlformats.org/drawingml/2006/table">
            <a:tbl>
              <a:tblPr>
                <a:noFill/>
                <a:tableStyleId>{52A2ECFC-D696-4E83-B198-CA89DF0D49DA}</a:tableStyleId>
              </a:tblPr>
              <a:tblGrid>
                <a:gridCol w="1248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7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87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4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9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49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49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49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49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249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2492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8991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REFUND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환불 처리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91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91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991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refund_seq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991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cancel_seq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취소신청_시퀀스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991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fee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취소 수수료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991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money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환불 금액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991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memo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메모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991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datetime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환불 일시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sysdate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6" name="TextBox 21"/>
          <p:cNvSpPr txBox="1"/>
          <p:nvPr/>
        </p:nvSpPr>
        <p:spPr>
          <a:xfrm>
            <a:off x="2345040" y="287508"/>
            <a:ext cx="3587921" cy="466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DB TABLE - 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공통</a:t>
            </a:r>
          </a:p>
        </p:txBody>
      </p:sp>
    </p:spTree>
    <p:extLst>
      <p:ext uri="{BB962C8B-B14F-4D97-AF65-F5344CB8AC3E}">
        <p14:creationId xmlns:p14="http://schemas.microsoft.com/office/powerpoint/2010/main" val="37082639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2-2</a:t>
            </a:r>
          </a:p>
        </p:txBody>
      </p:sp>
      <p:sp>
        <p:nvSpPr>
          <p:cNvPr id="71" name="TextBox 21"/>
          <p:cNvSpPr txBox="1"/>
          <p:nvPr/>
        </p:nvSpPr>
        <p:spPr>
          <a:xfrm>
            <a:off x="2345038" y="287508"/>
            <a:ext cx="5351106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DB TABLE - 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관리자</a:t>
            </a: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(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신고</a:t>
            </a: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/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문의</a:t>
            </a: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)</a:t>
            </a:r>
          </a:p>
        </p:txBody>
      </p:sp>
      <p:graphicFrame>
        <p:nvGraphicFramePr>
          <p:cNvPr id="82" name="Google Shape;54;p13"/>
          <p:cNvGraphicFramePr/>
          <p:nvPr/>
        </p:nvGraphicFramePr>
        <p:xfrm>
          <a:off x="587905" y="1403349"/>
          <a:ext cx="11016187" cy="1348314"/>
        </p:xfrm>
        <a:graphic>
          <a:graphicData uri="http://schemas.openxmlformats.org/drawingml/2006/table">
            <a:tbl>
              <a:tblPr>
                <a:noFill/>
                <a:tableStyleId>{E0C7A3B9-FE4C-4CFF-8ADB-6D0CF10F1B78}</a:tableStyleId>
              </a:tblPr>
              <a:tblGrid>
                <a:gridCol w="1387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77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70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53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53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53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82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389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389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4828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1389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2471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REPORT_CATE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신고_카테고리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71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71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7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report_cate_seq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7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report_cate_name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카테명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7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score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점수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3" name="Google Shape;59;p14"/>
          <p:cNvGraphicFramePr/>
          <p:nvPr/>
        </p:nvGraphicFramePr>
        <p:xfrm>
          <a:off x="577320" y="2946399"/>
          <a:ext cx="11037355" cy="3470118"/>
        </p:xfrm>
        <a:graphic>
          <a:graphicData uri="http://schemas.openxmlformats.org/drawingml/2006/table">
            <a:tbl>
              <a:tblPr>
                <a:noFill/>
                <a:tableStyleId>{E0C7A3B9-FE4C-4CFF-8ADB-6D0CF10F1B78}</a:tableStyleId>
              </a:tblPr>
              <a:tblGrid>
                <a:gridCol w="1389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0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97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69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69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69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99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54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54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4991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1545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2119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REPORT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신고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report_seq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report_cate_seq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리뷰 신고 카테_시퀀스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kind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리뷰 유형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0:리뷰, 1: 댓글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board_no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게시글 번호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회원_시퀀스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email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이메일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50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content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내용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600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datetime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작성일자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sysdate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8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result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반영여부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0: 미반영, 1:반영, 2:부적격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memo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관리자가 보는 이유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600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resultdate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승인 날짜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plus30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대기 기간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93409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2-2</a:t>
            </a:r>
          </a:p>
        </p:txBody>
      </p:sp>
      <p:graphicFrame>
        <p:nvGraphicFramePr>
          <p:cNvPr id="82" name="Google Shape;64;p15"/>
          <p:cNvGraphicFramePr/>
          <p:nvPr/>
        </p:nvGraphicFramePr>
        <p:xfrm>
          <a:off x="609071" y="1301750"/>
          <a:ext cx="10973849" cy="1746246"/>
        </p:xfrm>
        <a:graphic>
          <a:graphicData uri="http://schemas.openxmlformats.org/drawingml/2006/table">
            <a:tbl>
              <a:tblPr>
                <a:noFill/>
                <a:tableStyleId>{E0C7A3B9-FE4C-4CFF-8ADB-6D0CF10F1B78}</a:tableStyleId>
              </a:tblPr>
              <a:tblGrid>
                <a:gridCol w="13817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15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17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21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21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21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50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07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21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2218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2218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9104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M_REPORT_CATE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회원 신고_카테고리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04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04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04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m_report_cate_seq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104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m_report_cate_name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카테명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40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04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score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점수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3" name="Google Shape;69;p16"/>
          <p:cNvGraphicFramePr/>
          <p:nvPr/>
        </p:nvGraphicFramePr>
        <p:xfrm>
          <a:off x="609070" y="3200400"/>
          <a:ext cx="10973855" cy="3044816"/>
        </p:xfrm>
        <a:graphic>
          <a:graphicData uri="http://schemas.openxmlformats.org/drawingml/2006/table">
            <a:tbl>
              <a:tblPr>
                <a:noFill/>
                <a:tableStyleId>{E0C7A3B9-FE4C-4CFF-8ADB-6D0CF10F1B78}</a:tableStyleId>
              </a:tblPr>
              <a:tblGrid>
                <a:gridCol w="13817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15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17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21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21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21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50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07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07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4502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1076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2119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M_REPORT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회원_신고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m_report_seq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m_report_cate_seq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회원신고_카테_시퀀스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bad_seq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신고대상_시퀀스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회원_시퀀스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신고자_시퀀스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회원_시퀀스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email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이메일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50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content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내용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600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datetime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작성일자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sysdate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052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result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반영여부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0: 미반영, 1:반영, 2:부적격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memo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관리자가 보는 이유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600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resultdate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반영된 일자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84" name="TextBox 21"/>
          <p:cNvSpPr txBox="1"/>
          <p:nvPr/>
        </p:nvSpPr>
        <p:spPr>
          <a:xfrm>
            <a:off x="2345038" y="287508"/>
            <a:ext cx="5351106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DB TABLE - 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관리자</a:t>
            </a: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(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신고</a:t>
            </a: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/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문의</a:t>
            </a: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638420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2-2</a:t>
            </a:r>
          </a:p>
        </p:txBody>
      </p:sp>
      <p:graphicFrame>
        <p:nvGraphicFramePr>
          <p:cNvPr id="82" name="Google Shape;74;p17"/>
          <p:cNvGraphicFramePr/>
          <p:nvPr/>
        </p:nvGraphicFramePr>
        <p:xfrm>
          <a:off x="596900" y="1401233"/>
          <a:ext cx="11037354" cy="1086906"/>
        </p:xfrm>
        <a:graphic>
          <a:graphicData uri="http://schemas.openxmlformats.org/drawingml/2006/table">
            <a:tbl>
              <a:tblPr>
                <a:noFill/>
                <a:tableStyleId>{E0C7A3B9-FE4C-4CFF-8ADB-6D0CF10F1B78}</a:tableStyleId>
              </a:tblPr>
              <a:tblGrid>
                <a:gridCol w="1389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0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32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3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69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69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99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54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54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384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2694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1949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CS_CATE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고객센터_카테고리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49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91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49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cs_cate_seq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49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cs_cate_name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카테명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50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3" name="Google Shape;75;p17"/>
          <p:cNvGraphicFramePr/>
          <p:nvPr/>
        </p:nvGraphicFramePr>
        <p:xfrm>
          <a:off x="577322" y="2680758"/>
          <a:ext cx="11037352" cy="1454146"/>
        </p:xfrm>
        <a:graphic>
          <a:graphicData uri="http://schemas.openxmlformats.org/drawingml/2006/table">
            <a:tbl>
              <a:tblPr>
                <a:noFill/>
                <a:tableStyleId>{E0C7A3B9-FE4C-4CFF-8ADB-6D0CF10F1B78}</a:tableStyleId>
              </a:tblPr>
              <a:tblGrid>
                <a:gridCol w="1389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0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32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34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69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69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99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54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69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2694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2694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4819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CS_SUBCATE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고객센터_서브 카테고리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cs_subcate_seq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cs_cate_seq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고객센터_카테_시퀀스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cs_subcate_name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카테명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60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4" name="Google Shape;80;p18"/>
          <p:cNvGraphicFramePr/>
          <p:nvPr/>
        </p:nvGraphicFramePr>
        <p:xfrm>
          <a:off x="576792" y="4392247"/>
          <a:ext cx="11038414" cy="1788579"/>
        </p:xfrm>
        <a:graphic>
          <a:graphicData uri="http://schemas.openxmlformats.org/drawingml/2006/table">
            <a:tbl>
              <a:tblPr>
                <a:noFill/>
                <a:tableStyleId>{E0C7A3B9-FE4C-4CFF-8ADB-6D0CF10F1B78}</a:tableStyleId>
              </a:tblPr>
              <a:tblGrid>
                <a:gridCol w="139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2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43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78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78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78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788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788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2788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2788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9873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CS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고객센터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73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73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73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cs_seq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873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cs_cate_seq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고객센터_카테_시퀀스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73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cs_subcate_seq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고객센터_서브카테_시퀀스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873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title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제목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873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content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내용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CLOB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900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873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cs_img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이미지 폴더명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5" name="TextBox 21"/>
          <p:cNvSpPr txBox="1"/>
          <p:nvPr/>
        </p:nvSpPr>
        <p:spPr>
          <a:xfrm>
            <a:off x="2345038" y="287508"/>
            <a:ext cx="5351106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DB TABLE - 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관리자</a:t>
            </a: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(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신고</a:t>
            </a: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/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문의</a:t>
            </a: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91039218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414617" y="5514417"/>
            <a:ext cx="11570359" cy="113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28440" lvl="0" indent="-3284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300" spc="300">
                <a:solidFill>
                  <a:srgbClr val="69d8ad"/>
                </a:solidFill>
                <a:latin typeface="Arial"/>
                <a:ea typeface="굴림"/>
                <a:cs typeface="Arial"/>
              </a:rPr>
              <a:t>앱과 연동할 경우 웹 상에서도 구현하기 좋은기능이라고 판단</a:t>
            </a:r>
            <a:endParaRPr lang="ko-KR" altLang="en-US" sz="2300" spc="300">
              <a:solidFill>
                <a:srgbClr val="69d8ad"/>
              </a:solidFill>
              <a:latin typeface="Arial"/>
              <a:ea typeface="굴림"/>
              <a:cs typeface="Arial"/>
            </a:endParaRPr>
          </a:p>
          <a:p>
            <a:pPr marL="328440" lvl="0" indent="-3284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300" spc="300">
                <a:solidFill>
                  <a:srgbClr val="69d8ad"/>
                </a:solidFill>
                <a:latin typeface="Arial"/>
                <a:ea typeface="굴림"/>
                <a:cs typeface="Arial"/>
              </a:rPr>
              <a:t>지도 </a:t>
            </a:r>
            <a:r>
              <a:rPr lang="en-US" altLang="ko-KR" sz="2300" spc="300">
                <a:solidFill>
                  <a:srgbClr val="69d8ad"/>
                </a:solidFill>
                <a:latin typeface="Arial"/>
                <a:ea typeface="굴림"/>
                <a:cs typeface="Arial"/>
              </a:rPr>
              <a:t>api</a:t>
            </a:r>
            <a:r>
              <a:rPr lang="ko-KR" altLang="en-US" sz="2300" spc="300">
                <a:solidFill>
                  <a:srgbClr val="69d8ad"/>
                </a:solidFill>
                <a:latin typeface="Arial"/>
                <a:ea typeface="굴림"/>
                <a:cs typeface="Arial"/>
              </a:rPr>
              <a:t>와 </a:t>
            </a:r>
            <a:r>
              <a:rPr lang="en-US" altLang="ko-KR" sz="2300" spc="300">
                <a:solidFill>
                  <a:srgbClr val="69d8ad"/>
                </a:solidFill>
                <a:latin typeface="Arial"/>
                <a:ea typeface="굴림"/>
                <a:cs typeface="Arial"/>
              </a:rPr>
              <a:t>ajax</a:t>
            </a:r>
            <a:r>
              <a:rPr lang="ko-KR" altLang="en-US" sz="2300" spc="300">
                <a:solidFill>
                  <a:srgbClr val="69d8ad"/>
                </a:solidFill>
                <a:latin typeface="Arial"/>
                <a:ea typeface="굴림"/>
                <a:cs typeface="Arial"/>
              </a:rPr>
              <a:t>를 다양하게 활용할 프로젝트라고 생각되</a:t>
            </a:r>
            <a:r>
              <a:rPr lang="ko-KR" altLang="en-US" sz="2300" u="none" spc="300">
                <a:solidFill>
                  <a:srgbClr val="69d8ad"/>
                </a:solidFill>
                <a:latin typeface="Arial"/>
                <a:ea typeface="굴림"/>
                <a:cs typeface="Arial"/>
              </a:rPr>
              <a:t>어 진행</a:t>
            </a:r>
            <a:endParaRPr lang="ko-KR" altLang="en-US" sz="2300" u="none" spc="300">
              <a:solidFill>
                <a:srgbClr val="69d8ad"/>
              </a:solidFill>
              <a:latin typeface="Arial"/>
              <a:ea typeface="굴림"/>
              <a:cs typeface="Arial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9458" y="886871"/>
            <a:ext cx="2484520" cy="4432931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26906" y="940359"/>
            <a:ext cx="2670907" cy="4436188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107987" y="961311"/>
            <a:ext cx="2610748" cy="4366389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42539" y="947976"/>
            <a:ext cx="2494550" cy="4461990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36" name="TextBox 20"/>
          <p:cNvSpPr txBox="1"/>
          <p:nvPr/>
        </p:nvSpPr>
        <p:spPr>
          <a:xfrm>
            <a:off x="0" y="180455"/>
            <a:ext cx="2810334" cy="617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1-1</a:t>
            </a:r>
          </a:p>
        </p:txBody>
      </p:sp>
      <p:sp>
        <p:nvSpPr>
          <p:cNvPr id="37" name="TextBox 21"/>
          <p:cNvSpPr txBox="1"/>
          <p:nvPr/>
        </p:nvSpPr>
        <p:spPr>
          <a:xfrm>
            <a:off x="2266292" y="280980"/>
            <a:ext cx="2094780" cy="469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기획의도</a:t>
            </a:r>
          </a:p>
        </p:txBody>
      </p:sp>
    </p:spTree>
    <p:extLst>
      <p:ext uri="{BB962C8B-B14F-4D97-AF65-F5344CB8AC3E}">
        <p14:creationId xmlns:p14="http://schemas.microsoft.com/office/powerpoint/2010/main" val="11112159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2-2</a:t>
            </a:r>
          </a:p>
        </p:txBody>
      </p:sp>
      <p:graphicFrame>
        <p:nvGraphicFramePr>
          <p:cNvPr id="82" name="Google Shape;85;p19"/>
          <p:cNvGraphicFramePr/>
          <p:nvPr/>
        </p:nvGraphicFramePr>
        <p:xfrm>
          <a:off x="639233" y="1409700"/>
          <a:ext cx="10942106" cy="4326304"/>
        </p:xfrm>
        <a:graphic>
          <a:graphicData uri="http://schemas.openxmlformats.org/drawingml/2006/table">
            <a:tbl>
              <a:tblPr>
                <a:noFill/>
                <a:tableStyleId>{E0C7A3B9-FE4C-4CFF-8ADB-6D0CF10F1B78}</a:tableStyleId>
              </a:tblPr>
              <a:tblGrid>
                <a:gridCol w="1377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6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77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98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98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98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257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84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0841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4257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0841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6352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INQUIRY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1:1 문의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52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52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52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inquiry_seq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52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cs_cate_seq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고객센터_카테_시퀀스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8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cs_subcate_seq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고객센터 서브 카테 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52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회원_시퀀스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352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email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이메일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40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352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tel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핸드폰번호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15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352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title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제목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100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352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content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내용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1200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352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datetime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작성일자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sysdate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352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answer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답변 여부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0: 미답변, 1:답변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352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inquiry_img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이미지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352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do_answer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답변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600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352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do_answer_date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답변 일자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83" name="TextBox 21"/>
          <p:cNvSpPr txBox="1"/>
          <p:nvPr/>
        </p:nvSpPr>
        <p:spPr>
          <a:xfrm>
            <a:off x="2345038" y="287508"/>
            <a:ext cx="5351106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DB TABLE - 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관리자</a:t>
            </a: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(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신고</a:t>
            </a: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/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문의</a:t>
            </a: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674106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2-2</a:t>
            </a:r>
          </a:p>
        </p:txBody>
      </p:sp>
      <p:graphicFrame>
        <p:nvGraphicFramePr>
          <p:cNvPr id="82" name="Google Shape;90;p20"/>
          <p:cNvGraphicFramePr/>
          <p:nvPr/>
        </p:nvGraphicFramePr>
        <p:xfrm>
          <a:off x="554566" y="1533525"/>
          <a:ext cx="11079685" cy="1969555"/>
        </p:xfrm>
        <a:graphic>
          <a:graphicData uri="http://schemas.openxmlformats.org/drawingml/2006/table">
            <a:tbl>
              <a:tblPr>
                <a:noFill/>
                <a:tableStyleId>{E0C7A3B9-FE4C-4CFF-8ADB-6D0CF10F1B78}</a:tableStyleId>
              </a:tblPr>
              <a:tblGrid>
                <a:gridCol w="13950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7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97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5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01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01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31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85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85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5317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1858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8136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C_INQUIRY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취소/환불 문의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36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36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36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c_inquiry_seq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136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inquiry_seq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1:1문의 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136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kind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종류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0:숙소1:투어/티켓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136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purchase_no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결제시퀀스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3" name="Google Shape;91;p20"/>
          <p:cNvGraphicFramePr/>
          <p:nvPr/>
        </p:nvGraphicFramePr>
        <p:xfrm>
          <a:off x="558108" y="3916541"/>
          <a:ext cx="11070164" cy="1740955"/>
        </p:xfrm>
        <a:graphic>
          <a:graphicData uri="http://schemas.openxmlformats.org/drawingml/2006/table">
            <a:tbl>
              <a:tblPr>
                <a:noFill/>
                <a:tableStyleId>{E0C7A3B9-FE4C-4CFF-8ADB-6D0CF10F1B78}</a:tableStyleId>
              </a:tblPr>
              <a:tblGrid>
                <a:gridCol w="13953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74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93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6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02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02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02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02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302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302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3026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4819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REVISION_CATE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정보수정 제안 카테고리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19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19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revision_cate_seq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revision_cate_name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카테명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60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4" name="TextBox 21"/>
          <p:cNvSpPr txBox="1"/>
          <p:nvPr/>
        </p:nvSpPr>
        <p:spPr>
          <a:xfrm>
            <a:off x="2345038" y="287508"/>
            <a:ext cx="5351106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DB TABLE - 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관리자</a:t>
            </a: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(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신고</a:t>
            </a: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/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문의</a:t>
            </a: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026192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2-2</a:t>
            </a:r>
          </a:p>
        </p:txBody>
      </p:sp>
      <p:graphicFrame>
        <p:nvGraphicFramePr>
          <p:cNvPr id="82" name="Google Shape;96;p21"/>
          <p:cNvGraphicFramePr/>
          <p:nvPr/>
        </p:nvGraphicFramePr>
        <p:xfrm>
          <a:off x="577321" y="1877483"/>
          <a:ext cx="11037353" cy="3330562"/>
        </p:xfrm>
        <a:graphic>
          <a:graphicData uri="http://schemas.openxmlformats.org/drawingml/2006/table">
            <a:tbl>
              <a:tblPr>
                <a:noFill/>
                <a:tableStyleId>{E0C7A3B9-FE4C-4CFF-8ADB-6D0CF10F1B78}</a:tableStyleId>
              </a:tblPr>
              <a:tblGrid>
                <a:gridCol w="1389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0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97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69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69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69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99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54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54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4991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1545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4194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REVISION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정보수정 제안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94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94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94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revision_seq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94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revision_cate_seq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정보수정_카테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94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회원_시퀀스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94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공통테이블_시퀀스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94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content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내용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600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94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datetime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작성일자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sysdate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717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status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상태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0:미승인 1:승인 2:부적격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194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memo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부적격 사유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600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194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revision_img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이미지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194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checkdate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승인 날짜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83" name="TextBox 21"/>
          <p:cNvSpPr txBox="1"/>
          <p:nvPr/>
        </p:nvSpPr>
        <p:spPr>
          <a:xfrm>
            <a:off x="2345038" y="287508"/>
            <a:ext cx="5351106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DB TABLE - 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관리자</a:t>
            </a: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(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신고</a:t>
            </a: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/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문의</a:t>
            </a: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67331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2-2</a:t>
            </a:r>
          </a:p>
        </p:txBody>
      </p:sp>
      <p:graphicFrame>
        <p:nvGraphicFramePr>
          <p:cNvPr id="82" name="Google Shape;101;p22"/>
          <p:cNvGraphicFramePr/>
          <p:nvPr/>
        </p:nvGraphicFramePr>
        <p:xfrm>
          <a:off x="577320" y="1586970"/>
          <a:ext cx="11037355" cy="3853380"/>
        </p:xfrm>
        <a:graphic>
          <a:graphicData uri="http://schemas.openxmlformats.org/drawingml/2006/table">
            <a:tbl>
              <a:tblPr>
                <a:noFill/>
                <a:tableStyleId>{E0C7A3B9-FE4C-4CFF-8ADB-6D0CF10F1B78}</a:tableStyleId>
              </a:tblPr>
              <a:tblGrid>
                <a:gridCol w="1389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0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97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69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69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69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99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54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54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4991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1545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5689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S_REPORT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여행기 신고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89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89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89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s_report_seq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89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report_cate_seq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신고 카테고리 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689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kind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종류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0:여행기, 1:여행기 댓글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689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board_no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게시글 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89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회원_시퀀스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689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email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이메일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50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689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content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내용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600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689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datetime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작성일자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sysdate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689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result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결과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0:정상, 1:숨김, 2:삭제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689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memo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사유 메모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600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689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resultdate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승인 날짜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689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plus30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대기 기간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83" name="TextBox 21"/>
          <p:cNvSpPr txBox="1"/>
          <p:nvPr/>
        </p:nvSpPr>
        <p:spPr>
          <a:xfrm>
            <a:off x="2345038" y="287508"/>
            <a:ext cx="5351106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DB TABLE - 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관리자</a:t>
            </a: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(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신고</a:t>
            </a: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/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문의</a:t>
            </a: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344962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2-2</a:t>
            </a:r>
          </a:p>
        </p:txBody>
      </p:sp>
      <p:graphicFrame>
        <p:nvGraphicFramePr>
          <p:cNvPr id="82" name="Google Shape;106;p23"/>
          <p:cNvGraphicFramePr/>
          <p:nvPr/>
        </p:nvGraphicFramePr>
        <p:xfrm>
          <a:off x="660400" y="1348316"/>
          <a:ext cx="11049001" cy="4133945"/>
        </p:xfrm>
        <a:graphic>
          <a:graphicData uri="http://schemas.openxmlformats.org/drawingml/2006/table">
            <a:tbl>
              <a:tblPr>
                <a:noFill/>
                <a:tableStyleId>{C46CBF57-8B8F-43AE-8765-D7A6A37A3B95}</a:tableStyleId>
              </a:tblPr>
              <a:tblGrid>
                <a:gridCol w="1438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6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52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26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66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66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660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2119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NEWPLACE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새로운 장소 등록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19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newplace_seq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회원_시퀀스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name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장소명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60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addr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주소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100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kind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카테고리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1:관광지, 2:맛집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reason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600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img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사진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info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메뉴 및 이용료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600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info_img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메뉴 및 이용료 사진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services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제공 서비스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900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extra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기타 내용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900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email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이메일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40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email_status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이메일 수집 동의 여부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0:미동의 1:동의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datetime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신청 날짜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sysdate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status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승인여부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0:미승인 1:확정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85" name="TextBox 21"/>
          <p:cNvSpPr txBox="1"/>
          <p:nvPr/>
        </p:nvSpPr>
        <p:spPr>
          <a:xfrm>
            <a:off x="2345038" y="287508"/>
            <a:ext cx="5351106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DB TABLE - 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관리자</a:t>
            </a: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(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신고</a:t>
            </a: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/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문의</a:t>
            </a: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24243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2-2</a:t>
            </a:r>
          </a:p>
        </p:txBody>
      </p:sp>
      <p:sp>
        <p:nvSpPr>
          <p:cNvPr id="71" name="TextBox 21"/>
          <p:cNvSpPr txBox="1"/>
          <p:nvPr/>
        </p:nvSpPr>
        <p:spPr>
          <a:xfrm>
            <a:off x="2345038" y="287508"/>
            <a:ext cx="3750962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DB TABLE - 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관광지</a:t>
            </a:r>
          </a:p>
        </p:txBody>
      </p:sp>
      <p:graphicFrame>
        <p:nvGraphicFramePr>
          <p:cNvPr id="83" name="Google Shape;54;p13"/>
          <p:cNvGraphicFramePr/>
          <p:nvPr/>
        </p:nvGraphicFramePr>
        <p:xfrm>
          <a:off x="522816" y="1408641"/>
          <a:ext cx="11143190" cy="1571625"/>
        </p:xfrm>
        <a:graphic>
          <a:graphicData uri="http://schemas.openxmlformats.org/drawingml/2006/table">
            <a:tbl>
              <a:tblPr>
                <a:noFill/>
                <a:tableStyleId>{F6DFC8E2-4E4B-4B46-8DA4-15D2DFFE01FD}</a:tableStyleId>
              </a:tblPr>
              <a:tblGrid>
                <a:gridCol w="1449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7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1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31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31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31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31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31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31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31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316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143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TOUR_CATE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관광지 카테고리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t_cate_seq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t_cate_name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카테고리명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1:관광명소, 2:쇼핑, 3:테마/체험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4" name="Google Shape;59;p14"/>
          <p:cNvGraphicFramePr/>
          <p:nvPr/>
        </p:nvGraphicFramePr>
        <p:xfrm>
          <a:off x="512233" y="3179233"/>
          <a:ext cx="11154827" cy="3008684"/>
        </p:xfrm>
        <a:graphic>
          <a:graphicData uri="http://schemas.openxmlformats.org/drawingml/2006/table">
            <a:tbl>
              <a:tblPr>
                <a:noFill/>
                <a:tableStyleId>{F6DFC8E2-4E4B-4B46-8DA4-15D2DFFE01FD}</a:tableStyleId>
              </a:tblPr>
              <a:tblGrid>
                <a:gridCol w="14524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5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32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32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32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32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327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327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327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327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6352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TOUR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관광지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52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52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52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t_seq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52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공통 폼 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52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info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관광지 정보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clob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52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relate_no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관련 관광지_시퀀스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352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tour_img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관광지 이미지 폴더명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352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use_fee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이용료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600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352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run_info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영업 추가 정보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600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8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term_hours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기간별 운영시간(추가 정보)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1200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56275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2-2</a:t>
            </a:r>
          </a:p>
        </p:txBody>
      </p:sp>
      <p:graphicFrame>
        <p:nvGraphicFramePr>
          <p:cNvPr id="83" name="Google Shape;64;p15"/>
          <p:cNvGraphicFramePr/>
          <p:nvPr/>
        </p:nvGraphicFramePr>
        <p:xfrm>
          <a:off x="482070" y="1221316"/>
          <a:ext cx="11227857" cy="1785688"/>
        </p:xfrm>
        <a:graphic>
          <a:graphicData uri="http://schemas.openxmlformats.org/drawingml/2006/table">
            <a:tbl>
              <a:tblPr>
                <a:noFill/>
                <a:tableStyleId>{F6DFC8E2-4E4B-4B46-8DA4-15D2DFFE01FD}</a:tableStyleId>
              </a:tblPr>
              <a:tblGrid>
                <a:gridCol w="14604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8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8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4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77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11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60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77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774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4774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4774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746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T_PARTNER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투어 파트너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6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6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6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t_partner_seq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6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t_partner_name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투어파트너명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60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6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t_partner_intro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한줄 소개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100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46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t_partner_info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소개 내용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1200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46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t_partner_img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프로필사진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6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t_partner_tel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전화번호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15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84" name="Google Shape;69;p16"/>
          <p:cNvGraphicFramePr/>
          <p:nvPr/>
        </p:nvGraphicFramePr>
        <p:xfrm>
          <a:off x="476247" y="3429000"/>
          <a:ext cx="11239503" cy="1245655"/>
        </p:xfrm>
        <a:graphic>
          <a:graphicData uri="http://schemas.openxmlformats.org/drawingml/2006/table">
            <a:tbl>
              <a:tblPr>
                <a:noFill/>
                <a:tableStyleId>{F6DFC8E2-4E4B-4B46-8DA4-15D2DFFE01FD}</a:tableStyleId>
              </a:tblPr>
              <a:tblGrid>
                <a:gridCol w="1463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2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27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61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93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930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93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930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4930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4913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TICKET_CATE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상품 카테고리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13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13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13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ticket_cate_seq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13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ticket_cate_name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카테고리명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60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5" name="Google Shape;70;p16"/>
          <p:cNvGraphicFramePr/>
          <p:nvPr/>
        </p:nvGraphicFramePr>
        <p:xfrm>
          <a:off x="476252" y="4950158"/>
          <a:ext cx="11239490" cy="1245655"/>
        </p:xfrm>
        <a:graphic>
          <a:graphicData uri="http://schemas.openxmlformats.org/drawingml/2006/table">
            <a:tbl>
              <a:tblPr>
                <a:noFill/>
                <a:tableStyleId>{F6DFC8E2-4E4B-4B46-8DA4-15D2DFFE01FD}</a:tableStyleId>
              </a:tblPr>
              <a:tblGrid>
                <a:gridCol w="1463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2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27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61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92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92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92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92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4913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INCLUDE_ITEMS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포함/불포함 아이템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13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13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13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include_items_seq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13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include_item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항목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6" name="TextBox 21"/>
          <p:cNvSpPr txBox="1"/>
          <p:nvPr/>
        </p:nvSpPr>
        <p:spPr>
          <a:xfrm>
            <a:off x="2345038" y="287508"/>
            <a:ext cx="3750962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DB TABLE - 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관광지</a:t>
            </a:r>
          </a:p>
        </p:txBody>
      </p:sp>
    </p:spTree>
    <p:extLst>
      <p:ext uri="{BB962C8B-B14F-4D97-AF65-F5344CB8AC3E}">
        <p14:creationId xmlns:p14="http://schemas.microsoft.com/office/powerpoint/2010/main" val="36889389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2-2</a:t>
            </a:r>
          </a:p>
        </p:txBody>
      </p:sp>
      <p:graphicFrame>
        <p:nvGraphicFramePr>
          <p:cNvPr id="83" name="Google Shape;75;p17"/>
          <p:cNvGraphicFramePr/>
          <p:nvPr/>
        </p:nvGraphicFramePr>
        <p:xfrm>
          <a:off x="508530" y="808566"/>
          <a:ext cx="11144251" cy="5304664"/>
        </p:xfrm>
        <a:graphic>
          <a:graphicData uri="http://schemas.openxmlformats.org/drawingml/2006/table">
            <a:tbl>
              <a:tblPr>
                <a:noFill/>
                <a:tableStyleId>{F6DFC8E2-4E4B-4B46-8DA4-15D2DFFE01FD}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9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6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247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91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6721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TICKET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관광지 상품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Column</a:t>
                      </a:r>
                      <a:endParaRPr sz="9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Description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Data Type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Length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Null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Initial Value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Primary Key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Foreign Key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Constraint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Remark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컬럼명</a:t>
                      </a:r>
                      <a:endParaRPr sz="9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한글 컬럼명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설명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데이터 타입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길이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널(null)값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초기값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기본키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외래키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제약조건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비고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ticket_seq</a:t>
                      </a:r>
                      <a:endParaRPr sz="9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시퀀스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number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PK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ticket_cate_no</a:t>
                      </a:r>
                      <a:endParaRPr sz="9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상품 카테고리_시퀀스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varchar2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30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not null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ticket_img</a:t>
                      </a:r>
                      <a:endParaRPr sz="9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상품 이미지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varchar2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300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ticket_name</a:t>
                      </a:r>
                      <a:endParaRPr sz="9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상품명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varchar2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300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not null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ticket_intro</a:t>
                      </a:r>
                      <a:endParaRPr sz="9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한줄 소개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varchar2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100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addr2_seq</a:t>
                      </a:r>
                      <a:endParaRPr sz="9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주소2_시퀀스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number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not null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FK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voucher</a:t>
                      </a:r>
                      <a:endParaRPr sz="9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바우처 제공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-1:항목 삭제, 0:즉시 제공, 숫자:최대 소요 시간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number</a:t>
                      </a:r>
                      <a:endParaRPr sz="90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cancel_status</a:t>
                      </a:r>
                      <a:endParaRPr sz="9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취소 가능 여부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0: 취소불가, 1:취소 가능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number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usemethod</a:t>
                      </a:r>
                      <a:endParaRPr sz="9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사용방법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varchar2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1200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t_partner_seq</a:t>
                      </a:r>
                      <a:endParaRPr sz="9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투어파트너_시퀀스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number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not null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FK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title</a:t>
                      </a:r>
                      <a:endParaRPr sz="9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상품 설명 제목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varchar2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100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not null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content</a:t>
                      </a:r>
                      <a:endParaRPr sz="9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상품 설명 내용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varchar2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4000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not null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sell_date</a:t>
                      </a:r>
                      <a:endParaRPr sz="9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판매기간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date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valid_type</a:t>
                      </a:r>
                      <a:endParaRPr sz="9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유효기간 유형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0:기간, 1:날짜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number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valid_date</a:t>
                      </a:r>
                      <a:endParaRPr sz="9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유효기간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varchar2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60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min_pp</a:t>
                      </a:r>
                      <a:endParaRPr sz="9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최소인원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number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tour_type</a:t>
                      </a:r>
                      <a:endParaRPr sz="9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투어타입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varchar2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30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language</a:t>
                      </a:r>
                      <a:endParaRPr sz="9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사용언어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varchar2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100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use_condition</a:t>
                      </a:r>
                      <a:endParaRPr sz="9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이용 조건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varchar2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1200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ticket_summer</a:t>
                      </a:r>
                      <a:endParaRPr sz="9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상품 이미지(상세 정보)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clob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300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special_info</a:t>
                      </a:r>
                      <a:endParaRPr sz="9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특별약관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varchar2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4000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use_info</a:t>
                      </a:r>
                      <a:endParaRPr sz="9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사용방법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varchar2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4000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include</a:t>
                      </a:r>
                      <a:endParaRPr sz="9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포함사항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varchar2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300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not_include</a:t>
                      </a:r>
                      <a:endParaRPr sz="9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불포함사항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varchar2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300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more_info</a:t>
                      </a:r>
                      <a:endParaRPr sz="9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업체 정보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varchar2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4000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faq</a:t>
                      </a:r>
                      <a:endParaRPr sz="9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자주 묻는 질문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varchar2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900"/>
                        <a:t>4000</a:t>
                      </a: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9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</a:tbl>
          </a:graphicData>
        </a:graphic>
      </p:graphicFrame>
      <p:sp>
        <p:nvSpPr>
          <p:cNvPr id="84" name="TextBox 21"/>
          <p:cNvSpPr txBox="1"/>
          <p:nvPr/>
        </p:nvSpPr>
        <p:spPr>
          <a:xfrm>
            <a:off x="2345038" y="287508"/>
            <a:ext cx="3750962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DB TABLE - 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관광지</a:t>
            </a:r>
          </a:p>
        </p:txBody>
      </p:sp>
    </p:spTree>
    <p:extLst>
      <p:ext uri="{BB962C8B-B14F-4D97-AF65-F5344CB8AC3E}">
        <p14:creationId xmlns:p14="http://schemas.microsoft.com/office/powerpoint/2010/main" val="20521261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2-2</a:t>
            </a:r>
          </a:p>
        </p:txBody>
      </p:sp>
      <p:graphicFrame>
        <p:nvGraphicFramePr>
          <p:cNvPr id="83" name="Google Shape;80;p18"/>
          <p:cNvGraphicFramePr/>
          <p:nvPr/>
        </p:nvGraphicFramePr>
        <p:xfrm>
          <a:off x="540279" y="2964920"/>
          <a:ext cx="11111435" cy="1256663"/>
        </p:xfrm>
        <a:graphic>
          <a:graphicData uri="http://schemas.openxmlformats.org/drawingml/2006/table">
            <a:tbl>
              <a:tblPr>
                <a:noFill/>
                <a:tableStyleId>{F6DFC8E2-4E4B-4B46-8DA4-15D2DFFE01FD}</a:tableStyleId>
              </a:tblPr>
              <a:tblGrid>
                <a:gridCol w="1392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42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08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08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08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08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908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908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9087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9087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4913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CCP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취소/환불 규정 문구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883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883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88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ccp_seq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88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sentence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문구 문장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4" name="Google Shape;81;p18"/>
          <p:cNvGraphicFramePr/>
          <p:nvPr/>
        </p:nvGraphicFramePr>
        <p:xfrm>
          <a:off x="534456" y="4488033"/>
          <a:ext cx="11123086" cy="1688949"/>
        </p:xfrm>
        <a:graphic>
          <a:graphicData uri="http://schemas.openxmlformats.org/drawingml/2006/table">
            <a:tbl>
              <a:tblPr>
                <a:noFill/>
                <a:tableStyleId>{F6DFC8E2-4E4B-4B46-8DA4-15D2DFFE01FD}</a:tableStyleId>
              </a:tblPr>
              <a:tblGrid>
                <a:gridCol w="1384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8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96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96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9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96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96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896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896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8966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CCP_WORD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상품별 취소/환불 규정 입력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ccp_word_seq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ticket_seq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관광지 상품_시퀀스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8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ccp_seq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취소/환불 규정 문구_시퀀스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word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넣을 내용(입력)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split사용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60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5" name="Google Shape;103;p22"/>
          <p:cNvGraphicFramePr/>
          <p:nvPr/>
        </p:nvGraphicFramePr>
        <p:xfrm>
          <a:off x="556154" y="1178983"/>
          <a:ext cx="11079685" cy="1388812"/>
        </p:xfrm>
        <a:graphic>
          <a:graphicData uri="http://schemas.openxmlformats.org/drawingml/2006/table">
            <a:tbl>
              <a:tblPr>
                <a:noFill/>
                <a:tableStyleId>{F6DFC8E2-4E4B-4B46-8DA4-15D2DFFE01FD}</a:tableStyleId>
              </a:tblPr>
              <a:tblGrid>
                <a:gridCol w="1367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4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85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87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87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87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873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873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8873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8873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8873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6721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TKJJIM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저장하기(찜)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tkjjim_seq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회원_시퀀스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ticket_seq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공통테이블_시퀀스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memo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메모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600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6" name="TextBox 21"/>
          <p:cNvSpPr txBox="1"/>
          <p:nvPr/>
        </p:nvSpPr>
        <p:spPr>
          <a:xfrm>
            <a:off x="2345038" y="287508"/>
            <a:ext cx="3750962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DB TABLE - 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관광지</a:t>
            </a:r>
          </a:p>
        </p:txBody>
      </p:sp>
    </p:spTree>
    <p:extLst>
      <p:ext uri="{BB962C8B-B14F-4D97-AF65-F5344CB8AC3E}">
        <p14:creationId xmlns:p14="http://schemas.microsoft.com/office/powerpoint/2010/main" val="32793405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2-2</a:t>
            </a:r>
          </a:p>
        </p:txBody>
      </p:sp>
      <p:graphicFrame>
        <p:nvGraphicFramePr>
          <p:cNvPr id="83" name="Google Shape;86;p19"/>
          <p:cNvGraphicFramePr/>
          <p:nvPr/>
        </p:nvGraphicFramePr>
        <p:xfrm>
          <a:off x="639233" y="1369483"/>
          <a:ext cx="11069105" cy="1895474"/>
        </p:xfrm>
        <a:graphic>
          <a:graphicData uri="http://schemas.openxmlformats.org/drawingml/2006/table">
            <a:tbl>
              <a:tblPr>
                <a:noFill/>
                <a:tableStyleId>{F6DFC8E2-4E4B-4B46-8DA4-15D2DFFE01FD}</a:tableStyleId>
              </a:tblPr>
              <a:tblGrid>
                <a:gridCol w="1439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73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82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42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42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4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42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42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421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421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6421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7078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OPT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상품 옵션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78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78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78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opt_seq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78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ticket_seq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관광지 상품_시퀀스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78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opt_name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옵션명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100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78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opt_info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4" name="Google Shape;87;p19"/>
          <p:cNvGraphicFramePr/>
          <p:nvPr/>
        </p:nvGraphicFramePr>
        <p:xfrm>
          <a:off x="649809" y="3630800"/>
          <a:ext cx="11059580" cy="2505069"/>
        </p:xfrm>
        <a:graphic>
          <a:graphicData uri="http://schemas.openxmlformats.org/drawingml/2006/table">
            <a:tbl>
              <a:tblPr>
                <a:noFill/>
                <a:tableStyleId>{F6DFC8E2-4E4B-4B46-8DA4-15D2DFFE01FD}</a:tableStyleId>
              </a:tblPr>
              <a:tblGrid>
                <a:gridCol w="1440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76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8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9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9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9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9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9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9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9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6290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7834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SUBOPT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상품 하위 옵션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34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34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34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subopt_seq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34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opt_seq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상품 옵션_시퀀스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34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subopt_name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하위 옵션명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34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subopt_info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34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subopt_price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가격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34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dc_rate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할인 퍼센트(관리자 지정)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5" name="TextBox 21"/>
          <p:cNvSpPr txBox="1"/>
          <p:nvPr/>
        </p:nvSpPr>
        <p:spPr>
          <a:xfrm>
            <a:off x="2345038" y="287508"/>
            <a:ext cx="3750962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DB TABLE - 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관광지</a:t>
            </a:r>
          </a:p>
        </p:txBody>
      </p:sp>
    </p:spTree>
    <p:extLst>
      <p:ext uri="{BB962C8B-B14F-4D97-AF65-F5344CB8AC3E}">
        <p14:creationId xmlns:p14="http://schemas.microsoft.com/office/powerpoint/2010/main" val="3651027661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20"/>
          <p:cNvSpPr txBox="1"/>
          <p:nvPr/>
        </p:nvSpPr>
        <p:spPr>
          <a:xfrm>
            <a:off x="0" y="196878"/>
            <a:ext cx="2810334" cy="620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1-2</a:t>
            </a:r>
          </a:p>
        </p:txBody>
      </p:sp>
      <p:sp>
        <p:nvSpPr>
          <p:cNvPr id="37" name="TextBox 21"/>
          <p:cNvSpPr txBox="1"/>
          <p:nvPr/>
        </p:nvSpPr>
        <p:spPr>
          <a:xfrm>
            <a:off x="2315560" y="280979"/>
            <a:ext cx="1142278" cy="469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팀명</a:t>
            </a:r>
          </a:p>
        </p:txBody>
      </p:sp>
      <p:sp>
        <p:nvSpPr>
          <p:cNvPr id="39" name="타원 38"/>
          <p:cNvSpPr/>
          <p:nvPr/>
        </p:nvSpPr>
        <p:spPr>
          <a:xfrm>
            <a:off x="1815611" y="1218712"/>
            <a:ext cx="4420575" cy="4420575"/>
          </a:xfrm>
          <a:prstGeom prst="ellipse">
            <a:avLst/>
          </a:prstGeom>
          <a:solidFill>
            <a:srgbClr val="c3e8e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6200" b="1">
                <a:ln w="25400">
                  <a:solidFill>
                    <a:srgbClr val="52b68e"/>
                  </a:solidFill>
                </a:ln>
              </a:rPr>
              <a:t>Trippin’</a:t>
            </a:r>
            <a:endParaRPr lang="en-US" altLang="ko-KR" sz="6200" b="1">
              <a:ln w="25400">
                <a:solidFill>
                  <a:schemeClr val="tx1"/>
                </a:solidFill>
              </a:ln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5802924" y="1218712"/>
            <a:ext cx="4420575" cy="4420575"/>
          </a:xfrm>
          <a:prstGeom prst="ellipse">
            <a:avLst/>
          </a:prstGeom>
          <a:solidFill>
            <a:srgbClr val="66BDAB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400" b="1"/>
              <a:t>발걸음이 가벼운</a:t>
            </a:r>
          </a:p>
          <a:p>
            <a:pPr lvl="0" algn="ctr">
              <a:defRPr/>
            </a:pPr>
            <a:r>
              <a:rPr lang="ko-KR" altLang="en-US" sz="5000" b="1"/>
              <a:t>트리핀</a:t>
            </a:r>
          </a:p>
        </p:txBody>
      </p:sp>
      <p:sp>
        <p:nvSpPr>
          <p:cNvPr id="41" name="Google Shape;161;p18"/>
          <p:cNvSpPr txBox="1"/>
          <p:nvPr/>
        </p:nvSpPr>
        <p:spPr>
          <a:xfrm>
            <a:off x="204828" y="5587605"/>
            <a:ext cx="11782344" cy="90652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Trippin’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</a:t>
            </a:r>
            <a:r>
              <a:rPr lang="ko-KR" alt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발걸음이 가벼운</a:t>
            </a:r>
            <a:r>
              <a:rPr lang="en-US" altLang="ko-K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’,</a:t>
            </a:r>
            <a:r>
              <a:rPr lang="ko-KR" alt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</a:t>
            </a:r>
            <a:r>
              <a:rPr lang="ko-KR" alt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경쾌하게 빨리 걷는</a:t>
            </a:r>
            <a:r>
              <a:rPr lang="en-US" altLang="ko-K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r>
              <a:rPr lang="ko-KR" alt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이라는 의미에 맞게 여행을 즐기자는 뜻의 이름입니다</a:t>
            </a:r>
            <a:r>
              <a:rPr lang="en-US" altLang="ko-K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96315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2-2</a:t>
            </a:r>
          </a:p>
        </p:txBody>
      </p:sp>
      <p:graphicFrame>
        <p:nvGraphicFramePr>
          <p:cNvPr id="83" name="Google Shape;92;p20"/>
          <p:cNvGraphicFramePr/>
          <p:nvPr/>
        </p:nvGraphicFramePr>
        <p:xfrm>
          <a:off x="618067" y="1362075"/>
          <a:ext cx="11143186" cy="1770587"/>
        </p:xfrm>
        <a:graphic>
          <a:graphicData uri="http://schemas.openxmlformats.org/drawingml/2006/table">
            <a:tbl>
              <a:tblPr>
                <a:noFill/>
                <a:tableStyleId>{F6DFC8E2-4E4B-4B46-8DA4-15D2DFFE01FD}</a:tableStyleId>
              </a:tblPr>
              <a:tblGrid>
                <a:gridCol w="1449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7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39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65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65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65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655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655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655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655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6655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5294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T_AMOUNT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수량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94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94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94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t_amount_seq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94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subopt_seq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상품 하위 옵션_시퀀스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94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sum_price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가격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94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amount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수량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4" name="Google Shape;93;p20"/>
          <p:cNvGraphicFramePr/>
          <p:nvPr/>
        </p:nvGraphicFramePr>
        <p:xfrm>
          <a:off x="642759" y="3793059"/>
          <a:ext cx="11123073" cy="2040464"/>
        </p:xfrm>
        <a:graphic>
          <a:graphicData uri="http://schemas.openxmlformats.org/drawingml/2006/table">
            <a:tbl>
              <a:tblPr>
                <a:noFill/>
                <a:tableStyleId>{F6DFC8E2-4E4B-4B46-8DA4-15D2DFFE01FD}</a:tableStyleId>
              </a:tblPr>
              <a:tblGrid>
                <a:gridCol w="14483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11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7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7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7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71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71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71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71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671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5505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T_RESERVER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관광지 예약자 정보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05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05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05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t_reserver_seq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05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회원_시퀀스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05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reserver_name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예약자 이름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15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05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reserver_tel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예약자 연락처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15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505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reserver_email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예약자 email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50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5" name="TextBox 21"/>
          <p:cNvSpPr txBox="1"/>
          <p:nvPr/>
        </p:nvSpPr>
        <p:spPr>
          <a:xfrm>
            <a:off x="2345038" y="287508"/>
            <a:ext cx="3750962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DB TABLE - 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관광지</a:t>
            </a:r>
          </a:p>
        </p:txBody>
      </p:sp>
    </p:spTree>
    <p:extLst>
      <p:ext uri="{BB962C8B-B14F-4D97-AF65-F5344CB8AC3E}">
        <p14:creationId xmlns:p14="http://schemas.microsoft.com/office/powerpoint/2010/main" val="7853052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2-2</a:t>
            </a:r>
          </a:p>
        </p:txBody>
      </p:sp>
      <p:graphicFrame>
        <p:nvGraphicFramePr>
          <p:cNvPr id="85" name="Google Shape;98;p21"/>
          <p:cNvGraphicFramePr/>
          <p:nvPr/>
        </p:nvGraphicFramePr>
        <p:xfrm>
          <a:off x="587904" y="1168400"/>
          <a:ext cx="11016188" cy="4598436"/>
        </p:xfrm>
        <a:graphic>
          <a:graphicData uri="http://schemas.openxmlformats.org/drawingml/2006/table">
            <a:tbl>
              <a:tblPr>
                <a:noFill/>
                <a:tableStyleId>{F6DFC8E2-4E4B-4B46-8DA4-15D2DFFE01FD}</a:tableStyleId>
              </a:tblPr>
              <a:tblGrid>
                <a:gridCol w="1432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9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65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27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27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27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27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27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271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271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5271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999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T_PURCHASE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결제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9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99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993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t_purchase_seq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993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회원_시퀀스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993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ticket_seq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관광지 상품_시퀀스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993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counpon_kind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쿠폰 종류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0: 기본, 1:레벨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993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coupon_no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쿠폰_시퀀스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993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use_date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이용 예정일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993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end_date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만료일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993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t_amount_no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수량_시퀀스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참조X , (1, 2, 3)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100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993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tot_money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총액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993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pay_money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결제 금액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993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use_cash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사용 캐시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993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reserver_name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예약자 이름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993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reserver_tel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예약자 연락처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15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993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reserver_email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예약자 email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50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993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repre_name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대표자 이름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993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repre_tel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대표자 연락처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15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993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pay_seq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페이_시퀀스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993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serial_no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예약번호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9993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datetime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결제일시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sysdate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9993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status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사용여부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0:미사용, 1:사용, 2:기간만료, 3:취소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  <p:sp>
        <p:nvSpPr>
          <p:cNvPr id="86" name="TextBox 21"/>
          <p:cNvSpPr txBox="1"/>
          <p:nvPr/>
        </p:nvSpPr>
        <p:spPr>
          <a:xfrm>
            <a:off x="2345038" y="287508"/>
            <a:ext cx="3750962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DB TABLE - 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관광지</a:t>
            </a:r>
          </a:p>
        </p:txBody>
      </p:sp>
    </p:spTree>
    <p:extLst>
      <p:ext uri="{BB962C8B-B14F-4D97-AF65-F5344CB8AC3E}">
        <p14:creationId xmlns:p14="http://schemas.microsoft.com/office/powerpoint/2010/main" val="33911466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2-2</a:t>
            </a:r>
          </a:p>
        </p:txBody>
      </p:sp>
      <p:sp>
        <p:nvSpPr>
          <p:cNvPr id="71" name="TextBox 21"/>
          <p:cNvSpPr txBox="1"/>
          <p:nvPr/>
        </p:nvSpPr>
        <p:spPr>
          <a:xfrm>
            <a:off x="2345038" y="287508"/>
            <a:ext cx="3750962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DB TABLE - 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맛집</a:t>
            </a:r>
          </a:p>
        </p:txBody>
      </p:sp>
      <p:graphicFrame>
        <p:nvGraphicFramePr>
          <p:cNvPr id="82" name="Google Shape;54;p13"/>
          <p:cNvGraphicFramePr/>
          <p:nvPr/>
        </p:nvGraphicFramePr>
        <p:xfrm>
          <a:off x="596900" y="1411816"/>
          <a:ext cx="11031001" cy="1428750"/>
        </p:xfrm>
        <a:graphic>
          <a:graphicData uri="http://schemas.openxmlformats.org/drawingml/2006/table">
            <a:tbl>
              <a:tblPr>
                <a:noFill/>
                <a:tableStyleId>{7EBFD825-E81C-4B86-82BC-0BD535005CCB}</a:tableStyleId>
              </a:tblPr>
              <a:tblGrid>
                <a:gridCol w="1106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15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6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6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6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60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760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760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760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760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H_CATE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맛집_카테고리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h_cate_seq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h_cate_name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유형명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3" name="Google Shape;59;p14"/>
          <p:cNvGraphicFramePr/>
          <p:nvPr/>
        </p:nvGraphicFramePr>
        <p:xfrm>
          <a:off x="618067" y="3164417"/>
          <a:ext cx="10999255" cy="2552700"/>
        </p:xfrm>
        <a:graphic>
          <a:graphicData uri="http://schemas.openxmlformats.org/drawingml/2006/table">
            <a:tbl>
              <a:tblPr>
                <a:noFill/>
                <a:tableStyleId>{7EBFD825-E81C-4B86-82BC-0BD535005CCB}</a:tableStyleId>
              </a:tblPr>
              <a:tblGrid>
                <a:gridCol w="1103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7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07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35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35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35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350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7350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7350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7350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7350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5527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HOTPLE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맛집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h_seq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 폼_시퀀스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h_busi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사업자번호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20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h_info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매장 추가 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100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h_lastorder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주문 마감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h_runtime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운영시간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textarea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600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h_img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이미지 폴더명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68334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2-2</a:t>
            </a:r>
          </a:p>
        </p:txBody>
      </p:sp>
      <p:graphicFrame>
        <p:nvGraphicFramePr>
          <p:cNvPr id="82" name="Google Shape;64;p15"/>
          <p:cNvGraphicFramePr/>
          <p:nvPr/>
        </p:nvGraphicFramePr>
        <p:xfrm>
          <a:off x="628121" y="1337733"/>
          <a:ext cx="10935753" cy="1676400"/>
        </p:xfrm>
        <a:graphic>
          <a:graphicData uri="http://schemas.openxmlformats.org/drawingml/2006/table">
            <a:tbl>
              <a:tblPr>
                <a:noFill/>
                <a:tableStyleId>{7EBFD825-E81C-4B86-82BC-0BD535005CCB}</a:tableStyleId>
              </a:tblPr>
              <a:tblGrid>
                <a:gridCol w="109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8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26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84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84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84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84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846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684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6846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6846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BRANCH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지점 연결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branch_seq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본점_시퀀스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branch_no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분점_시퀀스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나열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20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3" name="Google Shape;69;p16"/>
          <p:cNvGraphicFramePr/>
          <p:nvPr/>
        </p:nvGraphicFramePr>
        <p:xfrm>
          <a:off x="618067" y="3429000"/>
          <a:ext cx="10946333" cy="2552700"/>
        </p:xfrm>
        <a:graphic>
          <a:graphicData uri="http://schemas.openxmlformats.org/drawingml/2006/table">
            <a:tbl>
              <a:tblPr>
                <a:noFill/>
                <a:tableStyleId>{7EBFD825-E81C-4B86-82BC-0BD535005CCB}</a:tableStyleId>
              </a:tblPr>
              <a:tblGrid>
                <a:gridCol w="1098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9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4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93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93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93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930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93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6930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6930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6930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5527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MENU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맛집_대표메뉴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menu_seq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맛집_시퀀스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name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메뉴명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60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info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상세설명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600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price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가격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10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price_detail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가격 상세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60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menu_img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사진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60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4" name="TextBox 21"/>
          <p:cNvSpPr txBox="1"/>
          <p:nvPr/>
        </p:nvSpPr>
        <p:spPr>
          <a:xfrm>
            <a:off x="2345038" y="287508"/>
            <a:ext cx="3750962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DB TABLE - 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맛집</a:t>
            </a:r>
          </a:p>
        </p:txBody>
      </p:sp>
    </p:spTree>
    <p:extLst>
      <p:ext uri="{BB962C8B-B14F-4D97-AF65-F5344CB8AC3E}">
        <p14:creationId xmlns:p14="http://schemas.microsoft.com/office/powerpoint/2010/main" val="38510905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2-2</a:t>
            </a:r>
          </a:p>
        </p:txBody>
      </p:sp>
      <p:sp>
        <p:nvSpPr>
          <p:cNvPr id="71" name="TextBox 21"/>
          <p:cNvSpPr txBox="1"/>
          <p:nvPr/>
        </p:nvSpPr>
        <p:spPr>
          <a:xfrm>
            <a:off x="2345038" y="287508"/>
            <a:ext cx="3750962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DB TABLE - 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숙소</a:t>
            </a:r>
          </a:p>
        </p:txBody>
      </p:sp>
      <p:graphicFrame>
        <p:nvGraphicFramePr>
          <p:cNvPr id="73" name="Google Shape;54;p13"/>
          <p:cNvGraphicFramePr/>
          <p:nvPr/>
        </p:nvGraphicFramePr>
        <p:xfrm>
          <a:off x="514880" y="1316567"/>
          <a:ext cx="11162237" cy="1003048"/>
        </p:xfrm>
        <a:graphic>
          <a:graphicData uri="http://schemas.openxmlformats.org/drawingml/2006/table">
            <a:tbl>
              <a:tblPr>
                <a:noFill/>
                <a:tableStyleId>{4D238314-5140-498C-8EB0-3A61C4F04E86}</a:tableStyleId>
              </a:tblPr>
              <a:tblGrid>
                <a:gridCol w="9928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1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14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A_CATE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숙소 종류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85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a_cate_seq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숙소 종류 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885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a_cate_name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숙소 종류 카테고리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0:호텔 1:펜션/풀빌라 2:캠핑/글램핑 3:부티크/모텔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4" name="Google Shape;55;p13"/>
          <p:cNvGraphicFramePr/>
          <p:nvPr/>
        </p:nvGraphicFramePr>
        <p:xfrm>
          <a:off x="504293" y="2686579"/>
          <a:ext cx="11183404" cy="1467758"/>
        </p:xfrm>
        <a:graphic>
          <a:graphicData uri="http://schemas.openxmlformats.org/drawingml/2006/table">
            <a:tbl>
              <a:tblPr>
                <a:noFill/>
                <a:tableStyleId>{4D238314-5140-498C-8EB0-3A61C4F04E86}</a:tableStyleId>
              </a:tblPr>
              <a:tblGrid>
                <a:gridCol w="1005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3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56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10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10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10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10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10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101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101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101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HS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보건&amp;안전 카테고리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hs_seq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hs_name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보건&amp;안전 카테고리명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*메모 참고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60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hs_img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이미지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5" name="Google Shape;60;p14"/>
          <p:cNvGraphicFramePr/>
          <p:nvPr/>
        </p:nvGraphicFramePr>
        <p:xfrm>
          <a:off x="514879" y="4459817"/>
          <a:ext cx="11162237" cy="1726504"/>
        </p:xfrm>
        <a:graphic>
          <a:graphicData uri="http://schemas.openxmlformats.org/drawingml/2006/table">
            <a:tbl>
              <a:tblPr>
                <a:noFill/>
                <a:tableStyleId>{4D238314-5140-498C-8EB0-3A61C4F04E86}</a:tableStyleId>
              </a:tblPr>
              <a:tblGrid>
                <a:gridCol w="960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59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297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8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82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82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82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82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82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828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6828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HS_SUB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보건&amp;안전 세부 카테고리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85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85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hs_sub_seq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보건&amp;안전 세부 카테고리 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hs_seq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보건&amp;안전 카테고리 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819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hs_sub_name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보건&amp;안전 세부 카테고리명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60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04802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2-2</a:t>
            </a:r>
          </a:p>
        </p:txBody>
      </p:sp>
      <p:sp>
        <p:nvSpPr>
          <p:cNvPr id="71" name="TextBox 21"/>
          <p:cNvSpPr txBox="1"/>
          <p:nvPr/>
        </p:nvSpPr>
        <p:spPr>
          <a:xfrm>
            <a:off x="2345038" y="287508"/>
            <a:ext cx="3750962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DB TABLE - 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숙소</a:t>
            </a:r>
          </a:p>
        </p:txBody>
      </p:sp>
      <p:graphicFrame>
        <p:nvGraphicFramePr>
          <p:cNvPr id="72" name="Google Shape;61;p14"/>
          <p:cNvGraphicFramePr/>
          <p:nvPr/>
        </p:nvGraphicFramePr>
        <p:xfrm>
          <a:off x="588961" y="1714499"/>
          <a:ext cx="11014076" cy="1603374"/>
        </p:xfrm>
        <a:graphic>
          <a:graphicData uri="http://schemas.openxmlformats.org/drawingml/2006/table">
            <a:tbl>
              <a:tblPr firstRow="1" bandRow="1">
                <a:noFill/>
                <a:tableStyleId>{4D238314-5140-498C-8EB0-3A61C4F04E86}</a:tableStyleId>
              </a:tblPr>
              <a:tblGrid>
                <a:gridCol w="1008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1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0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16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16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16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16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16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167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16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167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6722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CF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편의시설 카테고리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22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22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22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cf_seq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편의시설 카테고리 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722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cf_name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편의시설 카테고리명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60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722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cf_img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이미지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3" name="Google Shape;66;p15"/>
          <p:cNvGraphicFramePr/>
          <p:nvPr/>
        </p:nvGraphicFramePr>
        <p:xfrm>
          <a:off x="573088" y="3613150"/>
          <a:ext cx="11045820" cy="1902734"/>
        </p:xfrm>
        <a:graphic>
          <a:graphicData uri="http://schemas.openxmlformats.org/drawingml/2006/table">
            <a:tbl>
              <a:tblPr firstRow="1" bandRow="1">
                <a:noFill/>
                <a:tableStyleId>{4D238314-5140-498C-8EB0-3A61C4F04E86}</a:tableStyleId>
              </a:tblPr>
              <a:tblGrid>
                <a:gridCol w="9803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47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90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90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90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90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90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907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907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907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0585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CF_SUB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편의시설 세부 카테고리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85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85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cf_sub_seq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편의시설 세부 카테고리 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85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cf_seq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편의시설 카테고리 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85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cf_sub_name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편의시설 세부 카테고리명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60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12686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2-2</a:t>
            </a:r>
          </a:p>
        </p:txBody>
      </p:sp>
      <p:sp>
        <p:nvSpPr>
          <p:cNvPr id="71" name="TextBox 21"/>
          <p:cNvSpPr txBox="1"/>
          <p:nvPr/>
        </p:nvSpPr>
        <p:spPr>
          <a:xfrm>
            <a:off x="2345038" y="287508"/>
            <a:ext cx="3750962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DB TABLE - 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숙소</a:t>
            </a:r>
          </a:p>
        </p:txBody>
      </p:sp>
      <p:graphicFrame>
        <p:nvGraphicFramePr>
          <p:cNvPr id="72" name="Google Shape;67;p15"/>
          <p:cNvGraphicFramePr/>
          <p:nvPr/>
        </p:nvGraphicFramePr>
        <p:xfrm>
          <a:off x="604836" y="1862666"/>
          <a:ext cx="10982318" cy="1790724"/>
        </p:xfrm>
        <a:graphic>
          <a:graphicData uri="http://schemas.openxmlformats.org/drawingml/2006/table">
            <a:tbl>
              <a:tblPr firstRow="1" bandRow="1">
                <a:noFill/>
                <a:tableStyleId>{4D238314-5140-498C-8EB0-3A61C4F04E86}</a:tableStyleId>
              </a:tblPr>
              <a:tblGrid>
                <a:gridCol w="1174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8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47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55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55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55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55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55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55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559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6559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8345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FS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시설&amp;서비스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45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45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fs_seq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시설&amp;서비스 카테고리 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45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fs_name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시설&amp;서비스 카테고리명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60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45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fs_img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이미지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3" name="Google Shape;72;p16"/>
          <p:cNvGraphicFramePr/>
          <p:nvPr/>
        </p:nvGraphicFramePr>
        <p:xfrm>
          <a:off x="578380" y="4237567"/>
          <a:ext cx="11035235" cy="1902734"/>
        </p:xfrm>
        <a:graphic>
          <a:graphicData uri="http://schemas.openxmlformats.org/drawingml/2006/table">
            <a:tbl>
              <a:tblPr firstRow="1" bandRow="1">
                <a:noFill/>
                <a:tableStyleId>{4D238314-5140-498C-8EB0-3A61C4F04E86}</a:tableStyleId>
              </a:tblPr>
              <a:tblGrid>
                <a:gridCol w="1180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5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7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77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77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77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77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77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778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77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6778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0585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FS_SUB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시설&amp;서비스 세부 카테고리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85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85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85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fs_sub_seq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fs_seq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시설&amp;서비스 카테고리 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85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fs_sub_name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카테고리명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60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48106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2-2</a:t>
            </a:r>
          </a:p>
        </p:txBody>
      </p:sp>
      <p:sp>
        <p:nvSpPr>
          <p:cNvPr id="71" name="TextBox 21"/>
          <p:cNvSpPr txBox="1"/>
          <p:nvPr/>
        </p:nvSpPr>
        <p:spPr>
          <a:xfrm>
            <a:off x="2345038" y="287508"/>
            <a:ext cx="3750962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DB TABLE - 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숙소</a:t>
            </a:r>
          </a:p>
        </p:txBody>
      </p:sp>
      <p:graphicFrame>
        <p:nvGraphicFramePr>
          <p:cNvPr id="72" name="Google Shape;73;p16"/>
          <p:cNvGraphicFramePr/>
          <p:nvPr/>
        </p:nvGraphicFramePr>
        <p:xfrm>
          <a:off x="620713" y="1790699"/>
          <a:ext cx="10950574" cy="1638300"/>
        </p:xfrm>
        <a:graphic>
          <a:graphicData uri="http://schemas.openxmlformats.org/drawingml/2006/table">
            <a:tbl>
              <a:tblPr firstRow="1" bandRow="1">
                <a:noFill/>
                <a:tableStyleId>{4D238314-5140-498C-8EB0-3A61C4F04E86}</a:tableStyleId>
              </a:tblPr>
              <a:tblGrid>
                <a:gridCol w="1171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37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94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5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5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5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5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51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51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5951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2766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POLICY_CATE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숙소 정책 카테고리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policy_cate_seq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policy_cate_name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카테고리명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60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3" name="Google Shape;78;p17"/>
          <p:cNvGraphicFramePr/>
          <p:nvPr/>
        </p:nvGraphicFramePr>
        <p:xfrm>
          <a:off x="630768" y="3697816"/>
          <a:ext cx="10930458" cy="2208592"/>
        </p:xfrm>
        <a:graphic>
          <a:graphicData uri="http://schemas.openxmlformats.org/drawingml/2006/table">
            <a:tbl>
              <a:tblPr firstRow="1" bandRow="1">
                <a:noFill/>
                <a:tableStyleId>{4D238314-5140-498C-8EB0-3A61C4F04E86}</a:tableStyleId>
              </a:tblPr>
              <a:tblGrid>
                <a:gridCol w="11589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25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86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62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628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62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5628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0585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POLICY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숙소 정책 내용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85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85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85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policy_seq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85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 등록 정보 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8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policy_cate_seq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숙소 정책 카테고리 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85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policy_content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정책 내용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1200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20969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2-2</a:t>
            </a:r>
          </a:p>
        </p:txBody>
      </p:sp>
      <p:sp>
        <p:nvSpPr>
          <p:cNvPr id="71" name="TextBox 21"/>
          <p:cNvSpPr txBox="1"/>
          <p:nvPr/>
        </p:nvSpPr>
        <p:spPr>
          <a:xfrm>
            <a:off x="2345038" y="287508"/>
            <a:ext cx="3750962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DB TABLE - 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숙소</a:t>
            </a:r>
          </a:p>
        </p:txBody>
      </p:sp>
      <p:graphicFrame>
        <p:nvGraphicFramePr>
          <p:cNvPr id="72" name="Google Shape;83;p18"/>
          <p:cNvGraphicFramePr/>
          <p:nvPr/>
        </p:nvGraphicFramePr>
        <p:xfrm>
          <a:off x="554566" y="1739900"/>
          <a:ext cx="10939992" cy="1466850"/>
        </p:xfrm>
        <a:graphic>
          <a:graphicData uri="http://schemas.openxmlformats.org/drawingml/2006/table">
            <a:tbl>
              <a:tblPr firstRow="1" bandRow="1">
                <a:noFill/>
                <a:tableStyleId>{4D238314-5140-498C-8EB0-3A61C4F04E86}</a:tableStyleId>
              </a:tblPr>
              <a:tblGrid>
                <a:gridCol w="117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22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9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3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35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35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35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35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351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351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5351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9337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INFO_CATE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숙소 중요 정보 카테고리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info_cate_seq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info_cate_name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카테고리명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60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3" name="Google Shape;84;p18"/>
          <p:cNvGraphicFramePr/>
          <p:nvPr/>
        </p:nvGraphicFramePr>
        <p:xfrm>
          <a:off x="596900" y="3725333"/>
          <a:ext cx="10929413" cy="2225674"/>
        </p:xfrm>
        <a:graphic>
          <a:graphicData uri="http://schemas.openxmlformats.org/drawingml/2006/table">
            <a:tbl>
              <a:tblPr firstRow="1" bandRow="1">
                <a:noFill/>
                <a:tableStyleId>{4D238314-5140-498C-8EB0-3A61C4F04E86}</a:tableStyleId>
              </a:tblPr>
              <a:tblGrid>
                <a:gridCol w="1168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0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47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81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81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81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81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810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810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810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5810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0585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INFO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숙소 중요 정보 내용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85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85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85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info_seq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85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 등록 정보 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8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info_cate_seq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숙소 중요 정보 카테고리 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85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info_content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중요 정보 내용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1200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66470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2-2</a:t>
            </a:r>
          </a:p>
        </p:txBody>
      </p:sp>
      <p:sp>
        <p:nvSpPr>
          <p:cNvPr id="71" name="TextBox 21"/>
          <p:cNvSpPr txBox="1"/>
          <p:nvPr/>
        </p:nvSpPr>
        <p:spPr>
          <a:xfrm>
            <a:off x="2345038" y="287508"/>
            <a:ext cx="3750962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DB TABLE - 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숙소</a:t>
            </a:r>
          </a:p>
        </p:txBody>
      </p:sp>
      <p:graphicFrame>
        <p:nvGraphicFramePr>
          <p:cNvPr id="72" name="Google Shape;89;p19"/>
          <p:cNvGraphicFramePr/>
          <p:nvPr/>
        </p:nvGraphicFramePr>
        <p:xfrm>
          <a:off x="639233" y="1178983"/>
          <a:ext cx="11035235" cy="1427794"/>
        </p:xfrm>
        <a:graphic>
          <a:graphicData uri="http://schemas.openxmlformats.org/drawingml/2006/table">
            <a:tbl>
              <a:tblPr firstRow="1" bandRow="1">
                <a:noFill/>
                <a:tableStyleId>{4D238314-5140-498C-8EB0-3A61C4F04E86}</a:tableStyleId>
              </a:tblPr>
              <a:tblGrid>
                <a:gridCol w="118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55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53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1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1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1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17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17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17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17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175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6352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ROOM_VIEW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객실 전망 카테고리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52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52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52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room_view_seq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room_view_name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카테고리명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0:City View, 1:Sea View, 2:Nature View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3" name="Google Shape;90;p19"/>
          <p:cNvGraphicFramePr/>
          <p:nvPr/>
        </p:nvGraphicFramePr>
        <p:xfrm>
          <a:off x="670983" y="2953433"/>
          <a:ext cx="11035237" cy="1214965"/>
        </p:xfrm>
        <a:graphic>
          <a:graphicData uri="http://schemas.openxmlformats.org/drawingml/2006/table">
            <a:tbl>
              <a:tblPr firstRow="1" bandRow="1">
                <a:noFill/>
                <a:tableStyleId>{4D238314-5140-498C-8EB0-3A61C4F04E86}</a:tableStyleId>
              </a:tblPr>
              <a:tblGrid>
                <a:gridCol w="1180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5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53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1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1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1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17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17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17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17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175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42993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ROOM_KIND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객실 종류 카테고리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993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993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299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room_kind_seq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299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room_kind_name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카테고리명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0:디럭스 1:스탠다드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6" name="Google Shape;106;p22"/>
          <p:cNvGraphicFramePr/>
          <p:nvPr/>
        </p:nvGraphicFramePr>
        <p:xfrm>
          <a:off x="702735" y="4438650"/>
          <a:ext cx="11004548" cy="1426630"/>
        </p:xfrm>
        <a:graphic>
          <a:graphicData uri="http://schemas.openxmlformats.org/drawingml/2006/table">
            <a:tbl>
              <a:tblPr firstRow="1" bandRow="1">
                <a:noFill/>
                <a:tableStyleId>{4D238314-5140-498C-8EB0-3A61C4F04E86}</a:tableStyleId>
              </a:tblPr>
              <a:tblGrid>
                <a:gridCol w="1166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2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1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4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04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0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047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04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047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047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047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8532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ROOM_BENEFIT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객실 혜택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32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32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32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room_benefit_seq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객실 혜택 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32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benefit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객실 혜택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0243307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3817257"/>
            <a:ext cx="12192000" cy="0"/>
          </a:xfrm>
          <a:prstGeom prst="line">
            <a:avLst/>
          </a:prstGeom>
          <a:ln>
            <a:solidFill>
              <a:srgbClr val="9BE5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425710" y="5147077"/>
            <a:ext cx="3232905" cy="1371742"/>
          </a:xfrm>
          <a:prstGeom prst="rect">
            <a:avLst/>
          </a:prstGeom>
          <a:solidFill>
            <a:srgbClr val="3ed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500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-</a:t>
            </a:r>
            <a:r>
              <a:rPr lang="ko-KR" altLang="en-US" sz="1500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 관광지 </a:t>
            </a:r>
            <a:r>
              <a:rPr lang="en-US" altLang="ko-KR" sz="1500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/</a:t>
            </a:r>
            <a:r>
              <a:rPr lang="ko-KR" altLang="en-US" sz="1500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 티켓</a:t>
            </a:r>
            <a:endParaRPr lang="ko-KR" altLang="en-US" sz="1500" spc="300">
              <a:solidFill>
                <a:schemeClr val="bg1"/>
              </a:solidFill>
              <a:latin typeface="Arial"/>
              <a:ea typeface="굴림"/>
              <a:cs typeface="Arial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500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-</a:t>
            </a:r>
            <a:r>
              <a:rPr lang="ko-KR" altLang="en-US" sz="1500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 마이 페이지</a:t>
            </a:r>
            <a:r>
              <a:rPr lang="en-US" altLang="ko-KR" sz="1500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,</a:t>
            </a:r>
            <a:r>
              <a:rPr lang="ko-KR" altLang="en-US" sz="1500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 회원가입</a:t>
            </a:r>
            <a:endParaRPr lang="ko-KR" altLang="en-US" sz="1500" spc="300">
              <a:solidFill>
                <a:schemeClr val="bg1"/>
              </a:solidFill>
              <a:latin typeface="Arial"/>
              <a:ea typeface="굴림"/>
              <a:cs typeface="Arial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500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-</a:t>
            </a:r>
            <a:r>
              <a:rPr lang="ko-KR" altLang="en-US" sz="1500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 리뷰</a:t>
            </a:r>
            <a:r>
              <a:rPr lang="en-US" altLang="ko-KR" sz="1500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,</a:t>
            </a:r>
            <a:r>
              <a:rPr lang="ko-KR" altLang="en-US" sz="1500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 땡큐 공통 기능</a:t>
            </a:r>
            <a:endParaRPr lang="ko-KR" altLang="en-US" sz="1500" spc="300">
              <a:solidFill>
                <a:schemeClr val="bg1"/>
              </a:solidFill>
              <a:latin typeface="Arial"/>
              <a:ea typeface="굴림"/>
              <a:cs typeface="Arial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500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-</a:t>
            </a:r>
            <a:r>
              <a:rPr lang="ko-KR" altLang="en-US" sz="1500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 새로운 장소 등록</a:t>
            </a:r>
            <a:r>
              <a:rPr lang="en-US" altLang="ko-KR" sz="1500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(insert)</a:t>
            </a:r>
            <a:endParaRPr lang="en-US" altLang="ko-KR" sz="1500" spc="300">
              <a:solidFill>
                <a:schemeClr val="bg1"/>
              </a:solidFill>
              <a:latin typeface="Arial"/>
              <a:ea typeface="굴림"/>
              <a:cs typeface="Arial"/>
            </a:endParaRPr>
          </a:p>
        </p:txBody>
      </p:sp>
      <p:cxnSp>
        <p:nvCxnSpPr>
          <p:cNvPr id="43" name="직선 연결선 42"/>
          <p:cNvCxnSpPr>
            <a:stCxn id="53" idx="4"/>
            <a:endCxn id="13" idx="0"/>
          </p:cNvCxnSpPr>
          <p:nvPr/>
        </p:nvCxnSpPr>
        <p:spPr>
          <a:xfrm>
            <a:off x="1223210" y="4637170"/>
            <a:ext cx="818953" cy="509907"/>
          </a:xfrm>
          <a:prstGeom prst="line">
            <a:avLst/>
          </a:prstGeom>
          <a:ln w="25400">
            <a:solidFill>
              <a:srgbClr val="4BD9B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3952682" y="5160612"/>
            <a:ext cx="3643984" cy="1371742"/>
          </a:xfrm>
          <a:prstGeom prst="rect">
            <a:avLst/>
          </a:prstGeom>
          <a:solidFill>
            <a:srgbClr val="3ed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-</a:t>
            </a:r>
            <a:r>
              <a:rPr lang="ko-KR" altLang="en-US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 맛집 </a:t>
            </a:r>
            <a:r>
              <a:rPr lang="en-US" altLang="ko-KR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/</a:t>
            </a:r>
            <a:r>
              <a:rPr lang="ko-KR" altLang="en-US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 일부 관리자 기능</a:t>
            </a:r>
            <a:endParaRPr lang="ko-KR" altLang="en-US" sz="1500" b="1" spc="300">
              <a:solidFill>
                <a:schemeClr val="bg1"/>
              </a:solidFill>
              <a:latin typeface="Arial"/>
              <a:ea typeface="굴림"/>
              <a:cs typeface="Arial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-</a:t>
            </a:r>
            <a:r>
              <a:rPr lang="ko-KR" altLang="en-US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 쿠폰</a:t>
            </a:r>
            <a:r>
              <a:rPr lang="en-US" altLang="ko-KR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,</a:t>
            </a:r>
            <a:r>
              <a:rPr lang="ko-KR" altLang="en-US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 캐시</a:t>
            </a:r>
            <a:r>
              <a:rPr lang="en-US" altLang="ko-KR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,</a:t>
            </a:r>
            <a:r>
              <a:rPr lang="ko-KR" altLang="en-US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 포인트</a:t>
            </a:r>
            <a:r>
              <a:rPr lang="en-US" altLang="ko-KR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,</a:t>
            </a:r>
            <a:r>
              <a:rPr lang="ko-KR" altLang="en-US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 알림</a:t>
            </a:r>
            <a:endParaRPr lang="ko-KR" altLang="en-US" sz="1500" b="1" spc="300">
              <a:solidFill>
                <a:schemeClr val="bg1"/>
              </a:solidFill>
              <a:latin typeface="Arial"/>
              <a:ea typeface="굴림"/>
              <a:cs typeface="Arial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-</a:t>
            </a:r>
            <a:r>
              <a:rPr lang="ko-KR" altLang="en-US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 신고 </a:t>
            </a:r>
            <a:r>
              <a:rPr lang="en-US" altLang="ko-KR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insert(</a:t>
            </a:r>
            <a:r>
              <a:rPr lang="ko-KR" altLang="en-US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회원</a:t>
            </a:r>
            <a:r>
              <a:rPr lang="en-US" altLang="ko-KR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,</a:t>
            </a:r>
            <a:r>
              <a:rPr lang="ko-KR" altLang="en-US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 리뷰</a:t>
            </a:r>
            <a:r>
              <a:rPr lang="en-US" altLang="ko-KR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)</a:t>
            </a:r>
            <a:endParaRPr lang="en-US" altLang="ko-KR" sz="1500" b="1" spc="300">
              <a:solidFill>
                <a:schemeClr val="bg1"/>
              </a:solidFill>
              <a:latin typeface="Arial"/>
              <a:ea typeface="굴림"/>
              <a:cs typeface="Arial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-</a:t>
            </a:r>
            <a:r>
              <a:rPr lang="ko-KR" altLang="en-US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 티켓 예매</a:t>
            </a:r>
            <a:r>
              <a:rPr lang="en-US" altLang="ko-KR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(</a:t>
            </a:r>
            <a:r>
              <a:rPr lang="ko-KR" altLang="en-US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결제</a:t>
            </a:r>
            <a:r>
              <a:rPr lang="en-US" altLang="ko-KR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)</a:t>
            </a:r>
            <a:r>
              <a:rPr lang="ko-KR" altLang="en-US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 및 취소</a:t>
            </a:r>
            <a:r>
              <a:rPr lang="en-US" altLang="ko-KR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,</a:t>
            </a:r>
            <a:r>
              <a:rPr lang="ko-KR" altLang="en-US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 환불</a:t>
            </a:r>
            <a:endParaRPr lang="ko-KR" altLang="en-US" sz="1500" b="1" spc="300">
              <a:solidFill>
                <a:schemeClr val="bg1"/>
              </a:solidFill>
              <a:latin typeface="Arial"/>
              <a:ea typeface="굴림"/>
              <a:cs typeface="Arial"/>
            </a:endParaRPr>
          </a:p>
        </p:txBody>
      </p:sp>
      <p:cxnSp>
        <p:nvCxnSpPr>
          <p:cNvPr id="45" name="직선 연결선 44"/>
          <p:cNvCxnSpPr>
            <a:stCxn id="56" idx="4"/>
            <a:endCxn id="44" idx="0"/>
          </p:cNvCxnSpPr>
          <p:nvPr/>
        </p:nvCxnSpPr>
        <p:spPr>
          <a:xfrm>
            <a:off x="5093368" y="4627144"/>
            <a:ext cx="681306" cy="533468"/>
          </a:xfrm>
          <a:prstGeom prst="line">
            <a:avLst/>
          </a:prstGeom>
          <a:ln w="25400">
            <a:solidFill>
              <a:srgbClr val="4BD9B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851195" y="1225523"/>
            <a:ext cx="3232905" cy="1371742"/>
          </a:xfrm>
          <a:prstGeom prst="rect">
            <a:avLst/>
          </a:prstGeom>
          <a:solidFill>
            <a:srgbClr val="3ed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-</a:t>
            </a:r>
            <a:r>
              <a:rPr lang="ko-KR" altLang="en-US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 관리자 페이지</a:t>
            </a:r>
            <a:endParaRPr lang="ko-KR" altLang="en-US" sz="1500" b="1" spc="300">
              <a:solidFill>
                <a:schemeClr val="bg1"/>
              </a:solidFill>
              <a:latin typeface="Arial"/>
              <a:ea typeface="굴림"/>
              <a:cs typeface="Arial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-</a:t>
            </a:r>
            <a:r>
              <a:rPr lang="ko-KR" altLang="en-US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 체크리스트</a:t>
            </a:r>
            <a:r>
              <a:rPr lang="en-US" altLang="ko-KR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(</a:t>
            </a:r>
            <a:r>
              <a:rPr lang="ko-KR" altLang="en-US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일정</a:t>
            </a:r>
            <a:r>
              <a:rPr lang="en-US" altLang="ko-KR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)</a:t>
            </a:r>
            <a:endParaRPr lang="en-US" altLang="ko-KR" sz="1500" b="1" spc="300">
              <a:solidFill>
                <a:schemeClr val="bg1"/>
              </a:solidFill>
              <a:latin typeface="Arial"/>
              <a:ea typeface="굴림"/>
              <a:cs typeface="Arial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-</a:t>
            </a:r>
            <a:r>
              <a:rPr lang="ko-KR" altLang="en-US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 신고</a:t>
            </a:r>
            <a:r>
              <a:rPr lang="en-US" altLang="ko-KR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(</a:t>
            </a:r>
            <a:r>
              <a:rPr lang="ko-KR" altLang="en-US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회원</a:t>
            </a:r>
            <a:r>
              <a:rPr lang="en-US" altLang="ko-KR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,</a:t>
            </a:r>
            <a:r>
              <a:rPr lang="ko-KR" altLang="en-US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 리뷰</a:t>
            </a:r>
            <a:r>
              <a:rPr lang="en-US" altLang="ko-KR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,</a:t>
            </a:r>
            <a:r>
              <a:rPr lang="ko-KR" altLang="en-US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 여행기</a:t>
            </a:r>
            <a:r>
              <a:rPr lang="en-US" altLang="ko-KR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)</a:t>
            </a:r>
            <a:endParaRPr lang="en-US" altLang="ko-KR" sz="1500" b="1" spc="300">
              <a:solidFill>
                <a:schemeClr val="bg1"/>
              </a:solidFill>
              <a:latin typeface="Arial"/>
              <a:ea typeface="굴림"/>
              <a:cs typeface="Arial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-</a:t>
            </a:r>
            <a:r>
              <a:rPr lang="ko-KR" altLang="en-US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 고객센터</a:t>
            </a:r>
            <a:r>
              <a:rPr lang="en-US" altLang="ko-KR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,</a:t>
            </a:r>
            <a:r>
              <a:rPr lang="ko-KR" altLang="en-US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 공지사항 </a:t>
            </a:r>
            <a:endParaRPr lang="ko-KR" altLang="en-US" sz="1500" b="1" spc="300">
              <a:solidFill>
                <a:schemeClr val="bg1"/>
              </a:solidFill>
              <a:latin typeface="Arial"/>
              <a:ea typeface="굴림"/>
              <a:cs typeface="Arial"/>
            </a:endParaRPr>
          </a:p>
        </p:txBody>
      </p:sp>
      <p:cxnSp>
        <p:nvCxnSpPr>
          <p:cNvPr id="47" name="직선 연결선 46"/>
          <p:cNvCxnSpPr>
            <a:stCxn id="46" idx="2"/>
            <a:endCxn id="55" idx="0"/>
          </p:cNvCxnSpPr>
          <p:nvPr/>
        </p:nvCxnSpPr>
        <p:spPr>
          <a:xfrm>
            <a:off x="2467648" y="2597265"/>
            <a:ext cx="700667" cy="435694"/>
          </a:xfrm>
          <a:prstGeom prst="line">
            <a:avLst/>
          </a:prstGeom>
          <a:ln w="25400">
            <a:solidFill>
              <a:srgbClr val="4BD9B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/>
          <p:cNvSpPr/>
          <p:nvPr/>
        </p:nvSpPr>
        <p:spPr>
          <a:xfrm>
            <a:off x="421105" y="3032960"/>
            <a:ext cx="1604210" cy="1604210"/>
          </a:xfrm>
          <a:prstGeom prst="ellipse">
            <a:avLst/>
          </a:prstGeom>
          <a:solidFill>
            <a:srgbClr val="9be5c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>
                <a:solidFill>
                  <a:schemeClr val="lt1"/>
                </a:solidFill>
                <a:latin typeface="Arial"/>
                <a:ea typeface="굴림"/>
                <a:cs typeface="Arial"/>
              </a:rPr>
              <a:t>조장</a:t>
            </a:r>
            <a:endParaRPr lang="ko-KR" altLang="en-US" b="1">
              <a:solidFill>
                <a:schemeClr val="lt1"/>
              </a:solidFill>
              <a:latin typeface="Arial"/>
              <a:ea typeface="굴림"/>
              <a:cs typeface="Arial"/>
            </a:endParaRPr>
          </a:p>
          <a:p>
            <a:pPr lvl="0" algn="ctr">
              <a:defRPr/>
            </a:pPr>
            <a:r>
              <a:rPr lang="ko-KR" altLang="en-US" sz="2400" b="1">
                <a:solidFill>
                  <a:schemeClr val="lt1"/>
                </a:solidFill>
                <a:latin typeface="Arial"/>
                <a:ea typeface="굴림"/>
                <a:cs typeface="Arial"/>
              </a:rPr>
              <a:t>구현지</a:t>
            </a:r>
            <a:endParaRPr lang="ko-KR" altLang="en-US" sz="2400" b="1">
              <a:solidFill>
                <a:schemeClr val="lt1"/>
              </a:solidFill>
              <a:latin typeface="Arial"/>
              <a:ea typeface="굴림"/>
              <a:cs typeface="Arial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2366210" y="3032960"/>
            <a:ext cx="1604210" cy="1604210"/>
          </a:xfrm>
          <a:prstGeom prst="ellipse">
            <a:avLst/>
          </a:prstGeom>
          <a:solidFill>
            <a:srgbClr val="9be5c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700" b="1">
                <a:solidFill>
                  <a:schemeClr val="lt1"/>
                </a:solidFill>
                <a:latin typeface="Arial"/>
                <a:ea typeface="굴림"/>
                <a:cs typeface="Arial"/>
              </a:rPr>
              <a:t>백엔드</a:t>
            </a:r>
            <a:endParaRPr lang="ko-KR" altLang="en-US" sz="1700" b="1">
              <a:solidFill>
                <a:schemeClr val="lt1"/>
              </a:solidFill>
              <a:latin typeface="Arial"/>
              <a:ea typeface="굴림"/>
              <a:cs typeface="Arial"/>
            </a:endParaRPr>
          </a:p>
          <a:p>
            <a:pPr lvl="0" algn="ctr">
              <a:defRPr/>
            </a:pPr>
            <a:r>
              <a:rPr lang="ko-KR" altLang="en-US" sz="2400" b="1">
                <a:solidFill>
                  <a:schemeClr val="lt1"/>
                </a:solidFill>
                <a:latin typeface="Arial"/>
                <a:ea typeface="굴림"/>
                <a:cs typeface="Arial"/>
              </a:rPr>
              <a:t>이새미</a:t>
            </a:r>
            <a:endParaRPr lang="ko-KR" altLang="en-US" sz="2400" b="1">
              <a:solidFill>
                <a:schemeClr val="lt1"/>
              </a:solidFill>
              <a:latin typeface="Arial"/>
              <a:ea typeface="굴림"/>
              <a:cs typeface="Arial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4291263" y="3022934"/>
            <a:ext cx="1604210" cy="1604210"/>
          </a:xfrm>
          <a:prstGeom prst="ellipse">
            <a:avLst/>
          </a:prstGeom>
          <a:solidFill>
            <a:srgbClr val="9be5c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700" b="1">
                <a:solidFill>
                  <a:schemeClr val="lt1"/>
                </a:solidFill>
                <a:latin typeface="Arial"/>
                <a:ea typeface="굴림"/>
                <a:cs typeface="Arial"/>
              </a:rPr>
              <a:t>백엔드</a:t>
            </a:r>
            <a:endParaRPr lang="ko-KR" altLang="en-US" sz="1700" b="1">
              <a:solidFill>
                <a:schemeClr val="lt1"/>
              </a:solidFill>
              <a:latin typeface="Arial"/>
              <a:ea typeface="굴림"/>
              <a:cs typeface="Arial"/>
            </a:endParaRPr>
          </a:p>
          <a:p>
            <a:pPr lvl="0" algn="ctr">
              <a:defRPr/>
            </a:pPr>
            <a:r>
              <a:rPr lang="ko-KR" altLang="en-US" sz="2400" b="1">
                <a:solidFill>
                  <a:schemeClr val="lt1"/>
                </a:solidFill>
                <a:latin typeface="Arial"/>
                <a:ea typeface="굴림"/>
                <a:cs typeface="Arial"/>
              </a:rPr>
              <a:t>원희지</a:t>
            </a:r>
            <a:endParaRPr lang="ko-KR" altLang="en-US" sz="2400" b="1">
              <a:solidFill>
                <a:schemeClr val="lt1"/>
              </a:solidFill>
              <a:latin typeface="Arial"/>
              <a:ea typeface="굴림"/>
              <a:cs typeface="Arial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6206290" y="3042986"/>
            <a:ext cx="1604210" cy="1604210"/>
          </a:xfrm>
          <a:prstGeom prst="ellipse">
            <a:avLst/>
          </a:prstGeom>
          <a:solidFill>
            <a:srgbClr val="9be5c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700" b="1">
                <a:solidFill>
                  <a:schemeClr val="lt1"/>
                </a:solidFill>
                <a:latin typeface="Arial"/>
                <a:ea typeface="굴림"/>
                <a:cs typeface="Arial"/>
              </a:rPr>
              <a:t>백엔드</a:t>
            </a:r>
            <a:endParaRPr lang="ko-KR" altLang="en-US" sz="1700" b="1">
              <a:solidFill>
                <a:schemeClr val="lt1"/>
              </a:solidFill>
              <a:latin typeface="Arial"/>
              <a:ea typeface="굴림"/>
              <a:cs typeface="Arial"/>
            </a:endParaRPr>
          </a:p>
          <a:p>
            <a:pPr lvl="0" algn="ctr">
              <a:defRPr/>
            </a:pPr>
            <a:r>
              <a:rPr lang="ko-KR" altLang="en-US" sz="2400" b="1">
                <a:solidFill>
                  <a:schemeClr val="lt1"/>
                </a:solidFill>
                <a:latin typeface="Arial"/>
                <a:ea typeface="굴림"/>
                <a:cs typeface="Arial"/>
              </a:rPr>
              <a:t>김기범</a:t>
            </a:r>
            <a:endParaRPr lang="ko-KR" altLang="en-US" sz="2400" b="1">
              <a:solidFill>
                <a:schemeClr val="lt1"/>
              </a:solidFill>
              <a:latin typeface="Arial"/>
              <a:ea typeface="굴림"/>
              <a:cs typeface="Arial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8011026" y="3032960"/>
            <a:ext cx="1604210" cy="1604210"/>
          </a:xfrm>
          <a:prstGeom prst="ellipse">
            <a:avLst/>
          </a:prstGeom>
          <a:solidFill>
            <a:srgbClr val="9be5c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700" b="1">
                <a:solidFill>
                  <a:schemeClr val="lt1"/>
                </a:solidFill>
                <a:latin typeface="Arial"/>
                <a:ea typeface="굴림"/>
                <a:cs typeface="Arial"/>
              </a:rPr>
              <a:t>프론트</a:t>
            </a:r>
            <a:endParaRPr lang="ko-KR" altLang="en-US" sz="1700" b="1">
              <a:solidFill>
                <a:schemeClr val="lt1"/>
              </a:solidFill>
              <a:latin typeface="Arial"/>
              <a:ea typeface="굴림"/>
              <a:cs typeface="Arial"/>
            </a:endParaRPr>
          </a:p>
          <a:p>
            <a:pPr lvl="0" algn="ctr">
              <a:defRPr/>
            </a:pPr>
            <a:r>
              <a:rPr lang="ko-KR" altLang="en-US" sz="2400" b="1">
                <a:solidFill>
                  <a:schemeClr val="lt1"/>
                </a:solidFill>
                <a:latin typeface="Arial"/>
                <a:ea typeface="굴림"/>
                <a:cs typeface="Arial"/>
              </a:rPr>
              <a:t>박민수</a:t>
            </a:r>
            <a:endParaRPr lang="ko-KR" altLang="en-US" sz="2400" b="1">
              <a:solidFill>
                <a:schemeClr val="lt1"/>
              </a:solidFill>
              <a:latin typeface="Arial"/>
              <a:ea typeface="굴림"/>
              <a:cs typeface="Arial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9906000" y="3032960"/>
            <a:ext cx="1604210" cy="1604210"/>
          </a:xfrm>
          <a:prstGeom prst="ellipse">
            <a:avLst/>
          </a:prstGeom>
          <a:solidFill>
            <a:srgbClr val="9be5c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700" b="1">
                <a:solidFill>
                  <a:schemeClr val="lt1"/>
                </a:solidFill>
                <a:latin typeface="Arial"/>
                <a:ea typeface="굴림"/>
                <a:cs typeface="Arial"/>
              </a:rPr>
              <a:t>백엔드</a:t>
            </a:r>
            <a:endParaRPr lang="ko-KR" altLang="en-US" sz="1700" b="1">
              <a:solidFill>
                <a:schemeClr val="lt1"/>
              </a:solidFill>
              <a:latin typeface="Arial"/>
              <a:ea typeface="굴림"/>
              <a:cs typeface="Arial"/>
            </a:endParaRPr>
          </a:p>
          <a:p>
            <a:pPr lvl="0" algn="ctr">
              <a:defRPr/>
            </a:pPr>
            <a:r>
              <a:rPr lang="ko-KR" altLang="en-US" sz="2400" b="1">
                <a:solidFill>
                  <a:schemeClr val="lt1"/>
                </a:solidFill>
                <a:latin typeface="Arial"/>
                <a:ea typeface="굴림"/>
                <a:cs typeface="Arial"/>
              </a:rPr>
              <a:t>최재빈</a:t>
            </a:r>
            <a:endParaRPr lang="ko-KR" altLang="en-US" sz="2400" b="1">
              <a:solidFill>
                <a:schemeClr val="lt1"/>
              </a:solidFill>
              <a:latin typeface="Arial"/>
              <a:ea typeface="굴림"/>
              <a:cs typeface="Arial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862234" y="5151939"/>
            <a:ext cx="3333168" cy="1371742"/>
          </a:xfrm>
          <a:prstGeom prst="rect">
            <a:avLst/>
          </a:prstGeom>
          <a:solidFill>
            <a:srgbClr val="3ed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-</a:t>
            </a:r>
            <a:r>
              <a:rPr lang="ko-KR" altLang="en-US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 프로젝트 전체 </a:t>
            </a:r>
            <a:r>
              <a:rPr lang="en-US" altLang="ko-KR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css</a:t>
            </a:r>
            <a:r>
              <a:rPr lang="ko-KR" altLang="en-US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 관리</a:t>
            </a:r>
            <a:endParaRPr lang="ko-KR" altLang="en-US" sz="1500" b="1" spc="300">
              <a:solidFill>
                <a:schemeClr val="bg1"/>
              </a:solidFill>
              <a:latin typeface="Arial"/>
              <a:ea typeface="굴림"/>
              <a:cs typeface="Arial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-</a:t>
            </a:r>
            <a:r>
              <a:rPr lang="ko-KR" altLang="en-US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 일부 </a:t>
            </a:r>
            <a:r>
              <a:rPr lang="en-US" altLang="ko-KR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javascript</a:t>
            </a:r>
            <a:r>
              <a:rPr lang="ko-KR" altLang="en-US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 기능 구현</a:t>
            </a:r>
            <a:endParaRPr lang="ko-KR" altLang="en-US" sz="1500" b="1" spc="300">
              <a:solidFill>
                <a:schemeClr val="bg1"/>
              </a:solidFill>
              <a:latin typeface="Arial"/>
              <a:ea typeface="굴림"/>
              <a:cs typeface="Arial"/>
            </a:endParaRPr>
          </a:p>
        </p:txBody>
      </p:sp>
      <p:cxnSp>
        <p:nvCxnSpPr>
          <p:cNvPr id="61" name="직선 연결선 44"/>
          <p:cNvCxnSpPr>
            <a:stCxn id="58" idx="4"/>
            <a:endCxn id="60" idx="0"/>
          </p:cNvCxnSpPr>
          <p:nvPr/>
        </p:nvCxnSpPr>
        <p:spPr>
          <a:xfrm>
            <a:off x="8813131" y="4637170"/>
            <a:ext cx="715687" cy="514769"/>
          </a:xfrm>
          <a:prstGeom prst="line">
            <a:avLst/>
          </a:prstGeom>
          <a:ln w="25400">
            <a:solidFill>
              <a:srgbClr val="4BD9B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4749453" y="1206026"/>
            <a:ext cx="3232905" cy="1371742"/>
          </a:xfrm>
          <a:prstGeom prst="rect">
            <a:avLst/>
          </a:prstGeom>
          <a:solidFill>
            <a:srgbClr val="3ed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-</a:t>
            </a:r>
            <a:r>
              <a:rPr lang="ko-KR" altLang="en-US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 숙소</a:t>
            </a:r>
            <a:endParaRPr lang="ko-KR" altLang="en-US" sz="1500" b="1" spc="300">
              <a:solidFill>
                <a:schemeClr val="bg1"/>
              </a:solidFill>
              <a:latin typeface="Arial"/>
              <a:ea typeface="굴림"/>
              <a:cs typeface="Arial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(</a:t>
            </a:r>
            <a:r>
              <a:rPr lang="ko-KR" altLang="en-US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호텔</a:t>
            </a:r>
            <a:r>
              <a:rPr lang="en-US" altLang="ko-KR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,</a:t>
            </a:r>
            <a:r>
              <a:rPr lang="ko-KR" altLang="en-US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 펜션</a:t>
            </a:r>
            <a:r>
              <a:rPr lang="en-US" altLang="ko-KR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,</a:t>
            </a:r>
            <a:r>
              <a:rPr lang="ko-KR" altLang="en-US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 풀빌라 등</a:t>
            </a:r>
            <a:r>
              <a:rPr lang="en-US" altLang="ko-KR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)</a:t>
            </a:r>
            <a:endParaRPr lang="en-US" altLang="ko-KR" sz="1500" b="1" spc="300">
              <a:solidFill>
                <a:schemeClr val="bg1"/>
              </a:solidFill>
              <a:latin typeface="Arial"/>
              <a:ea typeface="굴림"/>
              <a:cs typeface="Arial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-</a:t>
            </a:r>
            <a:r>
              <a:rPr lang="ko-KR" altLang="en-US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 숙소 예약 </a:t>
            </a:r>
            <a:endParaRPr lang="ko-KR" altLang="en-US" sz="1500" b="1" spc="300">
              <a:solidFill>
                <a:schemeClr val="bg1"/>
              </a:solidFill>
              <a:latin typeface="Arial"/>
              <a:ea typeface="굴림"/>
              <a:cs typeface="Arial"/>
            </a:endParaRPr>
          </a:p>
        </p:txBody>
      </p:sp>
      <p:cxnSp>
        <p:nvCxnSpPr>
          <p:cNvPr id="65" name="직선 연결선 46"/>
          <p:cNvCxnSpPr>
            <a:stCxn id="64" idx="2"/>
            <a:endCxn id="57" idx="0"/>
          </p:cNvCxnSpPr>
          <p:nvPr/>
        </p:nvCxnSpPr>
        <p:spPr>
          <a:xfrm>
            <a:off x="6365906" y="2577768"/>
            <a:ext cx="642489" cy="465217"/>
          </a:xfrm>
          <a:prstGeom prst="line">
            <a:avLst/>
          </a:prstGeom>
          <a:ln w="25400">
            <a:solidFill>
              <a:srgbClr val="4BD9B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8580826" y="1225902"/>
            <a:ext cx="3232905" cy="1371742"/>
          </a:xfrm>
          <a:prstGeom prst="rect">
            <a:avLst/>
          </a:prstGeom>
          <a:solidFill>
            <a:srgbClr val="3ed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-</a:t>
            </a:r>
            <a:r>
              <a:rPr lang="ko-KR" altLang="en-US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 일정</a:t>
            </a:r>
            <a:r>
              <a:rPr lang="en-US" altLang="ko-KR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(</a:t>
            </a:r>
            <a:r>
              <a:rPr lang="ko-KR" altLang="en-US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장소추가</a:t>
            </a:r>
            <a:r>
              <a:rPr lang="en-US" altLang="ko-KR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,</a:t>
            </a:r>
            <a:r>
              <a:rPr lang="ko-KR" altLang="en-US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 지도</a:t>
            </a:r>
            <a:endParaRPr lang="ko-KR" altLang="en-US" sz="1500" b="1" spc="300">
              <a:solidFill>
                <a:schemeClr val="bg1"/>
              </a:solidFill>
              <a:latin typeface="Arial"/>
              <a:ea typeface="굴림"/>
              <a:cs typeface="Arial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-</a:t>
            </a:r>
            <a:r>
              <a:rPr lang="ko-KR" altLang="en-US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 일정비용 정산</a:t>
            </a:r>
            <a:endParaRPr lang="ko-KR" altLang="en-US" sz="1500" b="1" spc="300">
              <a:solidFill>
                <a:schemeClr val="bg1"/>
              </a:solidFill>
              <a:latin typeface="Arial"/>
              <a:ea typeface="굴림"/>
              <a:cs typeface="Arial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-</a:t>
            </a:r>
            <a:r>
              <a:rPr lang="ko-KR" altLang="en-US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 여행기</a:t>
            </a:r>
            <a:r>
              <a:rPr lang="en-US" altLang="ko-KR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(</a:t>
            </a:r>
            <a:r>
              <a:rPr lang="ko-KR" altLang="en-US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자동저장 등</a:t>
            </a:r>
            <a:r>
              <a:rPr lang="en-US" altLang="ko-KR" sz="1500" b="1" spc="300">
                <a:solidFill>
                  <a:schemeClr val="bg1"/>
                </a:solidFill>
                <a:latin typeface="Arial"/>
                <a:ea typeface="굴림"/>
                <a:cs typeface="Arial"/>
              </a:rPr>
              <a:t>)</a:t>
            </a:r>
            <a:endParaRPr lang="en-US" altLang="ko-KR" sz="1500" b="1" spc="300">
              <a:solidFill>
                <a:schemeClr val="bg1"/>
              </a:solidFill>
              <a:latin typeface="Arial"/>
              <a:ea typeface="굴림"/>
              <a:cs typeface="Arial"/>
            </a:endParaRPr>
          </a:p>
        </p:txBody>
      </p:sp>
      <p:cxnSp>
        <p:nvCxnSpPr>
          <p:cNvPr id="69" name="직선 연결선 46"/>
          <p:cNvCxnSpPr>
            <a:stCxn id="68" idx="2"/>
            <a:endCxn id="59" idx="0"/>
          </p:cNvCxnSpPr>
          <p:nvPr/>
        </p:nvCxnSpPr>
        <p:spPr>
          <a:xfrm>
            <a:off x="10197278" y="2597644"/>
            <a:ext cx="510827" cy="435315"/>
          </a:xfrm>
          <a:prstGeom prst="line">
            <a:avLst/>
          </a:prstGeom>
          <a:ln w="25400">
            <a:solidFill>
              <a:srgbClr val="4BD9B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20"/>
          <p:cNvSpPr txBox="1"/>
          <p:nvPr/>
        </p:nvSpPr>
        <p:spPr>
          <a:xfrm>
            <a:off x="0" y="180455"/>
            <a:ext cx="2810334" cy="617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1-2</a:t>
            </a:r>
          </a:p>
        </p:txBody>
      </p:sp>
      <p:sp>
        <p:nvSpPr>
          <p:cNvPr id="71" name="TextBox 21"/>
          <p:cNvSpPr txBox="1"/>
          <p:nvPr/>
        </p:nvSpPr>
        <p:spPr>
          <a:xfrm>
            <a:off x="2315561" y="264557"/>
            <a:ext cx="1930555" cy="466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팀원 구성</a:t>
            </a:r>
          </a:p>
        </p:txBody>
      </p:sp>
    </p:spTree>
    <p:extLst>
      <p:ext uri="{BB962C8B-B14F-4D97-AF65-F5344CB8AC3E}">
        <p14:creationId xmlns:p14="http://schemas.microsoft.com/office/powerpoint/2010/main" val="38671095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2-2</a:t>
            </a:r>
          </a:p>
        </p:txBody>
      </p:sp>
      <p:sp>
        <p:nvSpPr>
          <p:cNvPr id="71" name="TextBox 21"/>
          <p:cNvSpPr txBox="1"/>
          <p:nvPr/>
        </p:nvSpPr>
        <p:spPr>
          <a:xfrm>
            <a:off x="2345038" y="287508"/>
            <a:ext cx="3750962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DB TABLE - 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숙소</a:t>
            </a:r>
          </a:p>
        </p:txBody>
      </p:sp>
      <p:graphicFrame>
        <p:nvGraphicFramePr>
          <p:cNvPr id="72" name="Google Shape;101;p21"/>
          <p:cNvGraphicFramePr/>
          <p:nvPr/>
        </p:nvGraphicFramePr>
        <p:xfrm>
          <a:off x="692149" y="4184649"/>
          <a:ext cx="10844743" cy="1785408"/>
        </p:xfrm>
        <a:graphic>
          <a:graphicData uri="http://schemas.openxmlformats.org/drawingml/2006/table">
            <a:tbl>
              <a:tblPr firstRow="1" bandRow="1">
                <a:noFill/>
                <a:tableStyleId>{4D238314-5140-498C-8EB0-3A61C4F04E86}</a:tableStyleId>
              </a:tblPr>
              <a:tblGrid>
                <a:gridCol w="1159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9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2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04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04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04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04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04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041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041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6041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2317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BED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객실별 침대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17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17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17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bed_seq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17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room_seq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객실시퀀스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17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bed_kind_seq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침대종류시퀀스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17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bed_size_seq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침대크기시퀀스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317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cnt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개수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3" name="Google Shape;95;p20"/>
          <p:cNvGraphicFramePr/>
          <p:nvPr/>
        </p:nvGraphicFramePr>
        <p:xfrm>
          <a:off x="663042" y="1246716"/>
          <a:ext cx="10865916" cy="1276350"/>
        </p:xfrm>
        <a:graphic>
          <a:graphicData uri="http://schemas.openxmlformats.org/drawingml/2006/table">
            <a:tbl>
              <a:tblPr firstRow="1" bandRow="1">
                <a:noFill/>
                <a:tableStyleId>{4D238314-5140-498C-8EB0-3A61C4F04E86}</a:tableStyleId>
              </a:tblPr>
              <a:tblGrid>
                <a:gridCol w="1162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1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8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1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1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1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17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17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17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5917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5103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BED_KIND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침대 종류 카테고리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03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03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03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bed_kind_seq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20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bed_kind_name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카테고리명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0:일반 침대 1:침대 없음 2:돌침대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4" name="Google Shape;96;p20"/>
          <p:cNvGraphicFramePr/>
          <p:nvPr/>
        </p:nvGraphicFramePr>
        <p:xfrm>
          <a:off x="684212" y="2692400"/>
          <a:ext cx="10823574" cy="1240366"/>
        </p:xfrm>
        <a:graphic>
          <a:graphicData uri="http://schemas.openxmlformats.org/drawingml/2006/table">
            <a:tbl>
              <a:tblPr firstRow="1" bandRow="1">
                <a:noFill/>
                <a:tableStyleId>{4D238314-5140-498C-8EB0-3A61C4F04E86}</a:tableStyleId>
              </a:tblPr>
              <a:tblGrid>
                <a:gridCol w="1157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60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8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76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76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76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7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76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768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768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5768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BED_SIZE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침대 크기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70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70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70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bed_size_seq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70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bed_size_name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카테고리명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0:싱글 1:더블 2:킹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62446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2-2</a:t>
            </a:r>
          </a:p>
        </p:txBody>
      </p:sp>
      <p:sp>
        <p:nvSpPr>
          <p:cNvPr id="71" name="TextBox 21"/>
          <p:cNvSpPr txBox="1"/>
          <p:nvPr/>
        </p:nvSpPr>
        <p:spPr>
          <a:xfrm>
            <a:off x="2345038" y="287508"/>
            <a:ext cx="3750962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DB TABLE - 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숙소</a:t>
            </a:r>
          </a:p>
        </p:txBody>
      </p:sp>
      <p:graphicFrame>
        <p:nvGraphicFramePr>
          <p:cNvPr id="72" name="Google Shape;111;p23"/>
          <p:cNvGraphicFramePr/>
          <p:nvPr/>
        </p:nvGraphicFramePr>
        <p:xfrm>
          <a:off x="710671" y="1181100"/>
          <a:ext cx="10770657" cy="4841875"/>
        </p:xfrm>
        <a:graphic>
          <a:graphicData uri="http://schemas.openxmlformats.org/drawingml/2006/table">
            <a:tbl>
              <a:tblPr firstRow="1" bandRow="1">
                <a:noFill/>
                <a:tableStyleId>{4D238314-5140-498C-8EB0-3A61C4F04E86}</a:tableStyleId>
              </a:tblPr>
              <a:tblGrid>
                <a:gridCol w="1152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8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42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4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4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4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4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4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4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4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5946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0585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hotel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호텔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85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85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85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hotel_seq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호텔 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85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 등록 정보 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8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hs_sub_seq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보건&amp;안전 세부 카테고리 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여러 가지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60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8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cf_sub_seq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편의시설 세부 카테고리 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여러 가지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60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85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hotel_eng_name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호텔 영문 이름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585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hotel_class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호텔 등급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585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hotel_best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숙소 베스트 여부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0:일반 1:베스트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585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hotel_pickup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픽업 안내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4000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585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hotel_pr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호텔PR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CLOB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8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hotel_establishment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호텔 설립연도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4000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585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hotel_explanation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호텔 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4000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585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hotel_img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호텔 이미지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25387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2-2</a:t>
            </a:r>
          </a:p>
        </p:txBody>
      </p:sp>
      <p:sp>
        <p:nvSpPr>
          <p:cNvPr id="71" name="TextBox 21"/>
          <p:cNvSpPr txBox="1"/>
          <p:nvPr/>
        </p:nvSpPr>
        <p:spPr>
          <a:xfrm>
            <a:off x="2345038" y="287508"/>
            <a:ext cx="3750962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DB TABLE - 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숙소</a:t>
            </a:r>
          </a:p>
        </p:txBody>
      </p:sp>
      <p:graphicFrame>
        <p:nvGraphicFramePr>
          <p:cNvPr id="72" name="Google Shape;116;p24"/>
          <p:cNvGraphicFramePr/>
          <p:nvPr/>
        </p:nvGraphicFramePr>
        <p:xfrm>
          <a:off x="631296" y="1616604"/>
          <a:ext cx="10929408" cy="3924299"/>
        </p:xfrm>
        <a:graphic>
          <a:graphicData uri="http://schemas.openxmlformats.org/drawingml/2006/table">
            <a:tbl>
              <a:tblPr firstRow="1" bandRow="1">
                <a:noFill/>
                <a:tableStyleId>{4D238314-5140-498C-8EB0-3A61C4F04E86}</a:tableStyleId>
              </a:tblPr>
              <a:tblGrid>
                <a:gridCol w="1168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0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0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11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11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1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11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911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911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911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911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0585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pension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펜션,풀빌라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85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85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85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pension_seq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펜션,풀빌라 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85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 등록 정보 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8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hs_sub_seq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보건&amp;안전 세부 카테고리 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여러 가지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60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8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cf_sub_seq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편의시설 세부 카테고리 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여러 가지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60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85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pension_eng_name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펜션 영문 이름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585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pension_pickup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픽업 안내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4000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585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pension_pr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펜션PR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CLOB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8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pension_explanation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숙소 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4000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585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pension_img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펜션 이미지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30266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2-2</a:t>
            </a:r>
          </a:p>
        </p:txBody>
      </p:sp>
      <p:sp>
        <p:nvSpPr>
          <p:cNvPr id="71" name="TextBox 21"/>
          <p:cNvSpPr txBox="1"/>
          <p:nvPr/>
        </p:nvSpPr>
        <p:spPr>
          <a:xfrm>
            <a:off x="2345038" y="287508"/>
            <a:ext cx="3750962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DB TABLE - 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숙소</a:t>
            </a:r>
          </a:p>
        </p:txBody>
      </p:sp>
      <p:graphicFrame>
        <p:nvGraphicFramePr>
          <p:cNvPr id="72" name="Google Shape;121;p25"/>
          <p:cNvGraphicFramePr/>
          <p:nvPr/>
        </p:nvGraphicFramePr>
        <p:xfrm>
          <a:off x="641876" y="1645708"/>
          <a:ext cx="10908246" cy="3839632"/>
        </p:xfrm>
        <a:graphic>
          <a:graphicData uri="http://schemas.openxmlformats.org/drawingml/2006/table">
            <a:tbl>
              <a:tblPr firstRow="1" bandRow="1">
                <a:noFill/>
                <a:tableStyleId>{4D238314-5140-498C-8EB0-3A61C4F04E86}</a:tableStyleId>
              </a:tblPr>
              <a:tblGrid>
                <a:gridCol w="1166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7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8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06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06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06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06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067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067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067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6067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0585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motel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부티크,모텔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85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85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85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motel_seq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부티크,모텔 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85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 등록 정보 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8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hs_sub_seq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보건&amp;안전 세부 카테고리 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여러 가지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60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8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cf_sub_seq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편의시설 세부 카테고리 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여러 가지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60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85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motel_eng_name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숙소 영문 이름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585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motel_pickup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픽업 안내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585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motel_explanation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숙소 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585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motel_notice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공지사항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585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motel_img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모텔 이미지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7961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2-2</a:t>
            </a:r>
          </a:p>
        </p:txBody>
      </p:sp>
      <p:sp>
        <p:nvSpPr>
          <p:cNvPr id="71" name="TextBox 21"/>
          <p:cNvSpPr txBox="1"/>
          <p:nvPr/>
        </p:nvSpPr>
        <p:spPr>
          <a:xfrm>
            <a:off x="2345038" y="287508"/>
            <a:ext cx="3750962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DB TABLE - 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숙소</a:t>
            </a:r>
          </a:p>
        </p:txBody>
      </p:sp>
      <p:graphicFrame>
        <p:nvGraphicFramePr>
          <p:cNvPr id="72" name="Google Shape;126;p26"/>
          <p:cNvGraphicFramePr/>
          <p:nvPr/>
        </p:nvGraphicFramePr>
        <p:xfrm>
          <a:off x="554566" y="1369483"/>
          <a:ext cx="11056407" cy="1603374"/>
        </p:xfrm>
        <a:graphic>
          <a:graphicData uri="http://schemas.openxmlformats.org/drawingml/2006/table">
            <a:tbl>
              <a:tblPr firstRow="1" bandRow="1">
                <a:noFill/>
                <a:tableStyleId>{4D238314-5140-498C-8EB0-3A61C4F04E86}</a:tableStyleId>
              </a:tblPr>
              <a:tblGrid>
                <a:gridCol w="11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84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0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31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31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31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31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31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31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316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316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6722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dining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숙소 다이닝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22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22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22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dining_seq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숙소 다이닝 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722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 등록 정보 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722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h_seq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맛집 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여러 가지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60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3" name="Google Shape;131;p27"/>
          <p:cNvGraphicFramePr/>
          <p:nvPr/>
        </p:nvGraphicFramePr>
        <p:xfrm>
          <a:off x="554566" y="3147483"/>
          <a:ext cx="11066994" cy="2514600"/>
        </p:xfrm>
        <a:graphic>
          <a:graphicData uri="http://schemas.openxmlformats.org/drawingml/2006/table">
            <a:tbl>
              <a:tblPr firstRow="1" bandRow="1">
                <a:noFill/>
                <a:tableStyleId>{4D238314-5140-498C-8EB0-3A61C4F04E86}</a:tableStyleId>
              </a:tblPr>
              <a:tblGrid>
                <a:gridCol w="11836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9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29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25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25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25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25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25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25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25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25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9676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reservation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예약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76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76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76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reservation_seq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예약 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676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회원 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676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reservation_name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예약자 이름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676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reservation_tel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예약자 연락처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676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reservation_mail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예약자 이메일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676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stay_last_name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투숙자 성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676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stay_first_name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투숙자 이름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676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stay_sex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투숙자 성별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0:남 1:여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676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stay_birth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투숙자 생년월일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04229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2-2</a:t>
            </a:r>
          </a:p>
        </p:txBody>
      </p:sp>
      <p:sp>
        <p:nvSpPr>
          <p:cNvPr id="71" name="TextBox 21"/>
          <p:cNvSpPr txBox="1"/>
          <p:nvPr/>
        </p:nvSpPr>
        <p:spPr>
          <a:xfrm>
            <a:off x="2345038" y="287508"/>
            <a:ext cx="3750962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DB TABLE - 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숙소</a:t>
            </a:r>
          </a:p>
        </p:txBody>
      </p:sp>
      <p:graphicFrame>
        <p:nvGraphicFramePr>
          <p:cNvPr id="72" name="Google Shape;136;p28"/>
          <p:cNvGraphicFramePr/>
          <p:nvPr/>
        </p:nvGraphicFramePr>
        <p:xfrm>
          <a:off x="618066" y="1616074"/>
          <a:ext cx="10897660" cy="1619250"/>
        </p:xfrm>
        <a:graphic>
          <a:graphicData uri="http://schemas.openxmlformats.org/drawingml/2006/table">
            <a:tbl>
              <a:tblPr firstRow="1" bandRow="1">
                <a:noFill/>
                <a:tableStyleId>{4D238314-5140-498C-8EB0-3A61C4F04E86}</a:tableStyleId>
              </a:tblPr>
              <a:tblGrid>
                <a:gridCol w="1165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6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06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93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93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93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93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93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93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4938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4938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fee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취소 수수료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94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94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94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fee_seq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취소 수수료 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194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fee_day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일자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1일전 / 2일전 / 3일전...7일전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194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fee_per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수수료 퍼센트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100% / 70% / 50% ... 무료취소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3" name="Google Shape;137;p28"/>
          <p:cNvGraphicFramePr/>
          <p:nvPr/>
        </p:nvGraphicFramePr>
        <p:xfrm>
          <a:off x="614541" y="3644892"/>
          <a:ext cx="10908242" cy="1665816"/>
        </p:xfrm>
        <a:graphic>
          <a:graphicData uri="http://schemas.openxmlformats.org/drawingml/2006/table">
            <a:tbl>
              <a:tblPr firstRow="1" bandRow="1">
                <a:noFill/>
                <a:tableStyleId>{4D238314-5140-498C-8EB0-3A61C4F04E86}</a:tableStyleId>
              </a:tblPr>
              <a:tblGrid>
                <a:gridCol w="1166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7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29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0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0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0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00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00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008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00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5008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7763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personnel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인원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63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63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63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personnel_seq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인원 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63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adult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성인 인원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63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child_seq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아동 나이 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60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9099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2-2</a:t>
            </a:r>
          </a:p>
        </p:txBody>
      </p:sp>
      <p:sp>
        <p:nvSpPr>
          <p:cNvPr id="71" name="TextBox 21"/>
          <p:cNvSpPr txBox="1"/>
          <p:nvPr/>
        </p:nvSpPr>
        <p:spPr>
          <a:xfrm>
            <a:off x="2345038" y="287508"/>
            <a:ext cx="3750962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DB TABLE - 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숙소</a:t>
            </a:r>
          </a:p>
        </p:txBody>
      </p:sp>
      <p:graphicFrame>
        <p:nvGraphicFramePr>
          <p:cNvPr id="72" name="Google Shape;143;p29"/>
          <p:cNvGraphicFramePr/>
          <p:nvPr/>
        </p:nvGraphicFramePr>
        <p:xfrm>
          <a:off x="615420" y="861483"/>
          <a:ext cx="10961160" cy="5657850"/>
        </p:xfrm>
        <a:graphic>
          <a:graphicData uri="http://schemas.openxmlformats.org/drawingml/2006/table">
            <a:tbl>
              <a:tblPr firstRow="1" bandRow="1">
                <a:noFill/>
                <a:tableStyleId>{4D238314-5140-498C-8EB0-3A61C4F04E86}</a:tableStyleId>
              </a:tblPr>
              <a:tblGrid>
                <a:gridCol w="11723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52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7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94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94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94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94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947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947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947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6947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0954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payment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결제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payment_seq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room_seq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객실_시퀀스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회원_시퀀스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kind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무폰 종류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0: 기본, 1: 레벨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coupon_no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쿠폰_시퀀스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pay_seq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결제_시퀀스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reservation_name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예약자 이름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50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reservation_tel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예약자 연락처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15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reservation_mail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예약자 email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50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stay_last_name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투숙자 성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stay_first_name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투숙자 이름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stay_sex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투숙자 성별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stay_birth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투숙자 생년월일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start_date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시작일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end_date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종료일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personnel_seq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인원 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traffic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교통편 정보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1500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request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요청사항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4000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p_pickup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픽업여부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1500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r_number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예약번호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pay_date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결제일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sysdate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approval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승인상태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tot_money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총 금액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pay_money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결제 금액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29548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2-2</a:t>
            </a:r>
          </a:p>
        </p:txBody>
      </p:sp>
      <p:sp>
        <p:nvSpPr>
          <p:cNvPr id="71" name="TextBox 21"/>
          <p:cNvSpPr txBox="1"/>
          <p:nvPr/>
        </p:nvSpPr>
        <p:spPr>
          <a:xfrm>
            <a:off x="2345038" y="287508"/>
            <a:ext cx="3750962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DB TABLE - 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일정</a:t>
            </a:r>
          </a:p>
        </p:txBody>
      </p:sp>
      <p:graphicFrame>
        <p:nvGraphicFramePr>
          <p:cNvPr id="72" name="Google Shape;54;p13"/>
          <p:cNvGraphicFramePr/>
          <p:nvPr/>
        </p:nvGraphicFramePr>
        <p:xfrm>
          <a:off x="427566" y="1475317"/>
          <a:ext cx="11088156" cy="1042246"/>
        </p:xfrm>
        <a:graphic>
          <a:graphicData uri="http://schemas.openxmlformats.org/drawingml/2006/table">
            <a:tbl>
              <a:tblPr>
                <a:noFill/>
                <a:tableStyleId>{66292513-E015-47B2-A85B-390FBB9266DF}</a:tableStyleId>
              </a:tblPr>
              <a:tblGrid>
                <a:gridCol w="116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8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9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93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93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93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77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77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377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377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3772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0679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NUGU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누구와_카테고리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79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79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79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nugu_seq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79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nugu_who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내용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50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3" name="Google Shape;55;p13"/>
          <p:cNvGraphicFramePr/>
          <p:nvPr/>
        </p:nvGraphicFramePr>
        <p:xfrm>
          <a:off x="427566" y="2727666"/>
          <a:ext cx="11098742" cy="1047750"/>
        </p:xfrm>
        <a:graphic>
          <a:graphicData uri="http://schemas.openxmlformats.org/drawingml/2006/table">
            <a:tbl>
              <a:tblPr>
                <a:noFill/>
                <a:tableStyleId>{66292513-E015-47B2-A85B-390FBB9266DF}</a:tableStyleId>
              </a:tblPr>
              <a:tblGrid>
                <a:gridCol w="1164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95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4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01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01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01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85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85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3851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3851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3851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0679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STYLE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여행 스타일_카테고리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79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79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79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style_seq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79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style_what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내용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50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4" name="Google Shape;60;p14"/>
          <p:cNvGraphicFramePr/>
          <p:nvPr/>
        </p:nvGraphicFramePr>
        <p:xfrm>
          <a:off x="427565" y="3930650"/>
          <a:ext cx="11072280" cy="2457450"/>
        </p:xfrm>
        <a:graphic>
          <a:graphicData uri="http://schemas.openxmlformats.org/drawingml/2006/table">
            <a:tbl>
              <a:tblPr>
                <a:noFill/>
                <a:tableStyleId>{66292513-E015-47B2-A85B-390FBB9266DF}</a:tableStyleId>
              </a:tblPr>
              <a:tblGrid>
                <a:gridCol w="1155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04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63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37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37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37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37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371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437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4371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371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6721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SCHEDULE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일정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일정_시퀀스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title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일정_이름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60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도시이름+여행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partnerlist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참여자 리스트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100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21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nugu_seq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카테고리_누구와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style_seq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카테고리_여행스타일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firstday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시작 날짜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lastday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끝 날짜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39987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2-2</a:t>
            </a:r>
          </a:p>
        </p:txBody>
      </p:sp>
      <p:sp>
        <p:nvSpPr>
          <p:cNvPr id="71" name="TextBox 21"/>
          <p:cNvSpPr txBox="1"/>
          <p:nvPr/>
        </p:nvSpPr>
        <p:spPr>
          <a:xfrm>
            <a:off x="2345038" y="287508"/>
            <a:ext cx="3750962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DB TABLE - 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일정</a:t>
            </a:r>
          </a:p>
        </p:txBody>
      </p:sp>
      <p:graphicFrame>
        <p:nvGraphicFramePr>
          <p:cNvPr id="72" name="Google Shape;65;p15"/>
          <p:cNvGraphicFramePr/>
          <p:nvPr/>
        </p:nvGraphicFramePr>
        <p:xfrm>
          <a:off x="562504" y="1711325"/>
          <a:ext cx="11066992" cy="1717674"/>
        </p:xfrm>
        <a:graphic>
          <a:graphicData uri="http://schemas.openxmlformats.org/drawingml/2006/table">
            <a:tbl>
              <a:tblPr>
                <a:noFill/>
                <a:tableStyleId>{66292513-E015-47B2-A85B-390FBB9266DF}</a:tableStyleId>
              </a:tblPr>
              <a:tblGrid>
                <a:gridCol w="1161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6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57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77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77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77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61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612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3612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3612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3612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2119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CITY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일정_도시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city_seq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일정_시퀀스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8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addr1_seq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도시_시퀀스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0=국내여행, 1=서울, 2= 제주, 3=부산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순서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3" name="Google Shape;70;p16"/>
          <p:cNvGraphicFramePr/>
          <p:nvPr/>
        </p:nvGraphicFramePr>
        <p:xfrm>
          <a:off x="578379" y="3666066"/>
          <a:ext cx="11035242" cy="1857375"/>
        </p:xfrm>
        <a:graphic>
          <a:graphicData uri="http://schemas.openxmlformats.org/drawingml/2006/table">
            <a:tbl>
              <a:tblPr>
                <a:noFill/>
                <a:tableStyleId>{66292513-E015-47B2-A85B-390FBB9266DF}</a:tableStyleId>
              </a:tblPr>
              <a:tblGrid>
                <a:gridCol w="11579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2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00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53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53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53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7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372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3372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3372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3372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6721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INVITE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여행 참여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invite_seq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sender_seq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보낸 사람 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.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receiver_seq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받는 사람 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일정시퀀스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819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status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상태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0= 초대, 1= 초대 거부 2= 참여, 3=떠남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9506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2-2</a:t>
            </a:r>
          </a:p>
        </p:txBody>
      </p:sp>
      <p:sp>
        <p:nvSpPr>
          <p:cNvPr id="71" name="TextBox 21"/>
          <p:cNvSpPr txBox="1"/>
          <p:nvPr/>
        </p:nvSpPr>
        <p:spPr>
          <a:xfrm>
            <a:off x="2345038" y="287508"/>
            <a:ext cx="3750962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DB TABLE - 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일정</a:t>
            </a:r>
          </a:p>
        </p:txBody>
      </p:sp>
      <p:graphicFrame>
        <p:nvGraphicFramePr>
          <p:cNvPr id="72" name="Google Shape;80;p18"/>
          <p:cNvGraphicFramePr/>
          <p:nvPr/>
        </p:nvGraphicFramePr>
        <p:xfrm>
          <a:off x="518583" y="3429000"/>
          <a:ext cx="11144252" cy="3143250"/>
        </p:xfrm>
        <a:graphic>
          <a:graphicData uri="http://schemas.openxmlformats.org/drawingml/2006/table">
            <a:tbl>
              <a:tblPr>
                <a:noFill/>
                <a:tableStyleId>{66292513-E015-47B2-A85B-390FBB9266DF}</a:tableStyleId>
              </a:tblPr>
              <a:tblGrid>
                <a:gridCol w="1160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5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5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74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74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90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742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742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5903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4742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742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COST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비용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cost_seq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비용_시퀀스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일정_시퀀스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회원_시퀀스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만든 사람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day_no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day_no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순서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content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내용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60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kind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종류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tot_money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비용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place_name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장소 이름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100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alone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나혼자 여부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0=같이, 1=나혼자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payment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결제 방법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0=현금, 1=카드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cost_img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비용_이미지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73" name="Google Shape;75;p17"/>
          <p:cNvGraphicFramePr/>
          <p:nvPr/>
        </p:nvGraphicFramePr>
        <p:xfrm>
          <a:off x="534458" y="1073150"/>
          <a:ext cx="11123082" cy="2095500"/>
        </p:xfrm>
        <a:graphic>
          <a:graphicData uri="http://schemas.openxmlformats.org/drawingml/2006/table">
            <a:tbl>
              <a:tblPr>
                <a:noFill/>
                <a:tableStyleId>{66292513-E015-47B2-A85B-390FBB9266DF}</a:tableStyleId>
              </a:tblPr>
              <a:tblGrid>
                <a:gridCol w="1158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34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12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58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58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58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58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5740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4581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4581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5740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6721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PLAN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세부 일정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2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plan_seq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세부일정_시퀀스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21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일정_시퀀스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21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day_no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day_no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21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순서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21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721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memo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메모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721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time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시간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20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1994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1-3</a:t>
            </a:r>
          </a:p>
        </p:txBody>
      </p:sp>
      <p:sp>
        <p:nvSpPr>
          <p:cNvPr id="71" name="TextBox 21"/>
          <p:cNvSpPr txBox="1"/>
          <p:nvPr/>
        </p:nvSpPr>
        <p:spPr>
          <a:xfrm>
            <a:off x="2299137" y="264557"/>
            <a:ext cx="3112968" cy="466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500" spc="300">
                <a:solidFill>
                  <a:srgbClr val="69D8AD"/>
                </a:solidFill>
                <a:latin typeface="Arial"/>
                <a:ea typeface="굴림"/>
                <a:cs typeface="Arial"/>
              </a:rPr>
              <a:t>요구분석 </a:t>
            </a:r>
            <a:r>
              <a:rPr lang="en-US" altLang="ko-KR" sz="2500" spc="300">
                <a:solidFill>
                  <a:srgbClr val="69D8AD"/>
                </a:solidFill>
                <a:latin typeface="Arial"/>
                <a:ea typeface="굴림"/>
                <a:cs typeface="Arial"/>
              </a:rPr>
              <a:t>-</a:t>
            </a:r>
            <a:r>
              <a:rPr lang="ko-KR" altLang="en-US" sz="2500" spc="300">
                <a:solidFill>
                  <a:srgbClr val="69D8AD"/>
                </a:solidFill>
                <a:latin typeface="Arial"/>
                <a:ea typeface="굴림"/>
                <a:cs typeface="Arial"/>
              </a:rPr>
              <a:t> 회원</a:t>
            </a:r>
          </a:p>
        </p:txBody>
      </p:sp>
      <p:sp>
        <p:nvSpPr>
          <p:cNvPr id="72" name="타원 71"/>
          <p:cNvSpPr/>
          <p:nvPr/>
        </p:nvSpPr>
        <p:spPr>
          <a:xfrm>
            <a:off x="691943" y="2568922"/>
            <a:ext cx="1648557" cy="1720155"/>
          </a:xfrm>
          <a:prstGeom prst="ellipse">
            <a:avLst/>
          </a:prstGeom>
          <a:solidFill>
            <a:srgbClr val="9BE5C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/>
              <a:t>회원</a:t>
            </a:r>
          </a:p>
          <a:p>
            <a:pPr lvl="0" algn="ctr">
              <a:defRPr/>
            </a:pPr>
            <a:r>
              <a:rPr lang="en-US" altLang="ko-KR" b="1"/>
              <a:t>Member</a:t>
            </a:r>
          </a:p>
        </p:txBody>
      </p:sp>
      <p:sp>
        <p:nvSpPr>
          <p:cNvPr id="73" name="타원 72"/>
          <p:cNvSpPr/>
          <p:nvPr/>
        </p:nvSpPr>
        <p:spPr>
          <a:xfrm>
            <a:off x="2970618" y="1829610"/>
            <a:ext cx="3125382" cy="3198779"/>
          </a:xfrm>
          <a:prstGeom prst="ellipse">
            <a:avLst/>
          </a:prstGeom>
          <a:solidFill>
            <a:srgbClr val="CDF2E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/>
          </a:p>
        </p:txBody>
      </p:sp>
      <p:sp>
        <p:nvSpPr>
          <p:cNvPr id="76" name="타원 75"/>
          <p:cNvSpPr/>
          <p:nvPr/>
        </p:nvSpPr>
        <p:spPr>
          <a:xfrm>
            <a:off x="6660173" y="1066068"/>
            <a:ext cx="4982307" cy="4725864"/>
          </a:xfrm>
          <a:prstGeom prst="ellipse">
            <a:avLst/>
          </a:prstGeom>
          <a:solidFill>
            <a:srgbClr val="CDF2E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/>
          </a:p>
        </p:txBody>
      </p:sp>
      <p:sp>
        <p:nvSpPr>
          <p:cNvPr id="77" name="타원 76"/>
          <p:cNvSpPr/>
          <p:nvPr/>
        </p:nvSpPr>
        <p:spPr>
          <a:xfrm>
            <a:off x="3730636" y="1829288"/>
            <a:ext cx="1575673" cy="1599711"/>
          </a:xfrm>
          <a:prstGeom prst="ellipse">
            <a:avLst/>
          </a:prstGeom>
          <a:solidFill>
            <a:srgbClr val="9BE5C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/>
              <a:t>회원</a:t>
            </a:r>
          </a:p>
          <a:p>
            <a:pPr lvl="0" algn="ctr">
              <a:defRPr/>
            </a:pPr>
            <a:r>
              <a:rPr lang="ko-KR" altLang="en-US" b="1"/>
              <a:t>가입</a:t>
            </a:r>
          </a:p>
        </p:txBody>
      </p:sp>
      <p:sp>
        <p:nvSpPr>
          <p:cNvPr id="82" name="타원 81"/>
          <p:cNvSpPr/>
          <p:nvPr/>
        </p:nvSpPr>
        <p:spPr>
          <a:xfrm>
            <a:off x="3802311" y="3429000"/>
            <a:ext cx="1465384" cy="1599711"/>
          </a:xfrm>
          <a:prstGeom prst="ellipse">
            <a:avLst/>
          </a:prstGeom>
          <a:solidFill>
            <a:srgbClr val="9BE5C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/>
              <a:t>로그인</a:t>
            </a:r>
          </a:p>
        </p:txBody>
      </p:sp>
      <p:sp>
        <p:nvSpPr>
          <p:cNvPr id="84" name="타원 83"/>
          <p:cNvSpPr/>
          <p:nvPr/>
        </p:nvSpPr>
        <p:spPr>
          <a:xfrm>
            <a:off x="8531468" y="4607412"/>
            <a:ext cx="1233365" cy="1196731"/>
          </a:xfrm>
          <a:prstGeom prst="ellipse">
            <a:avLst/>
          </a:prstGeom>
          <a:solidFill>
            <a:srgbClr val="9BE5C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/>
              <a:t>활동</a:t>
            </a:r>
          </a:p>
          <a:p>
            <a:pPr lvl="0" algn="ctr">
              <a:defRPr/>
            </a:pPr>
            <a:r>
              <a:rPr lang="ko-KR" altLang="en-US" b="1"/>
              <a:t>내역</a:t>
            </a:r>
          </a:p>
        </p:txBody>
      </p:sp>
      <p:sp>
        <p:nvSpPr>
          <p:cNvPr id="87" name="타원 86"/>
          <p:cNvSpPr/>
          <p:nvPr/>
        </p:nvSpPr>
        <p:spPr>
          <a:xfrm>
            <a:off x="8525120" y="3429000"/>
            <a:ext cx="1208943" cy="1196731"/>
          </a:xfrm>
          <a:prstGeom prst="ellipse">
            <a:avLst/>
          </a:prstGeom>
          <a:solidFill>
            <a:srgbClr val="9BE5C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/>
              <a:t>혜택내역</a:t>
            </a:r>
          </a:p>
        </p:txBody>
      </p:sp>
      <p:sp>
        <p:nvSpPr>
          <p:cNvPr id="88" name="타원 87"/>
          <p:cNvSpPr/>
          <p:nvPr/>
        </p:nvSpPr>
        <p:spPr>
          <a:xfrm>
            <a:off x="8518768" y="2232268"/>
            <a:ext cx="1233365" cy="1196731"/>
          </a:xfrm>
          <a:prstGeom prst="ellipse">
            <a:avLst/>
          </a:prstGeom>
          <a:solidFill>
            <a:srgbClr val="9BE5C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/>
              <a:t>결제</a:t>
            </a:r>
          </a:p>
          <a:p>
            <a:pPr lvl="0" algn="ctr">
              <a:defRPr/>
            </a:pPr>
            <a:r>
              <a:rPr lang="ko-KR" altLang="en-US" b="1"/>
              <a:t>내역</a:t>
            </a:r>
          </a:p>
        </p:txBody>
      </p:sp>
      <p:sp>
        <p:nvSpPr>
          <p:cNvPr id="89" name="타원 88"/>
          <p:cNvSpPr/>
          <p:nvPr/>
        </p:nvSpPr>
        <p:spPr>
          <a:xfrm>
            <a:off x="8500209" y="1078034"/>
            <a:ext cx="1233366" cy="1196731"/>
          </a:xfrm>
          <a:prstGeom prst="ellipse">
            <a:avLst/>
          </a:prstGeom>
          <a:solidFill>
            <a:srgbClr val="9BE5C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/>
              <a:t>프로필  관리</a:t>
            </a:r>
          </a:p>
        </p:txBody>
      </p:sp>
    </p:spTree>
    <p:extLst>
      <p:ext uri="{BB962C8B-B14F-4D97-AF65-F5344CB8AC3E}">
        <p14:creationId xmlns:p14="http://schemas.microsoft.com/office/powerpoint/2010/main" val="11433891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2-2</a:t>
            </a:r>
          </a:p>
        </p:txBody>
      </p:sp>
      <p:sp>
        <p:nvSpPr>
          <p:cNvPr id="71" name="TextBox 21"/>
          <p:cNvSpPr txBox="1"/>
          <p:nvPr/>
        </p:nvSpPr>
        <p:spPr>
          <a:xfrm>
            <a:off x="2345038" y="287508"/>
            <a:ext cx="3750962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DB TABLE - 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일정</a:t>
            </a:r>
          </a:p>
        </p:txBody>
      </p:sp>
      <p:graphicFrame>
        <p:nvGraphicFramePr>
          <p:cNvPr id="72" name="Google Shape;85;p19"/>
          <p:cNvGraphicFramePr/>
          <p:nvPr/>
        </p:nvGraphicFramePr>
        <p:xfrm>
          <a:off x="588962" y="1348316"/>
          <a:ext cx="11014075" cy="2453216"/>
        </p:xfrm>
        <a:graphic>
          <a:graphicData uri="http://schemas.openxmlformats.org/drawingml/2006/table">
            <a:tbl>
              <a:tblPr>
                <a:noFill/>
                <a:tableStyleId>{66292513-E015-47B2-A85B-390FBB9266DF}</a:tableStyleId>
              </a:tblPr>
              <a:tblGrid>
                <a:gridCol w="1155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03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6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36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36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36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21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21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321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321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321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4532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COST_DETAILS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비용 상세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32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532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32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cost_details_seq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532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cost_seq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비용_시퀀스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32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회원_시퀀스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532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payman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결제여부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0=결제x, 1=결제o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532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dutch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함께여부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0=함께x, 1=함께o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75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532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pay_money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결제 비용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결제한 금액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87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532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dutch_money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N빵 비용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N빵할 금액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73" name="Google Shape;90;p20"/>
          <p:cNvGraphicFramePr/>
          <p:nvPr/>
        </p:nvGraphicFramePr>
        <p:xfrm>
          <a:off x="581025" y="4057650"/>
          <a:ext cx="11029950" cy="1775883"/>
        </p:xfrm>
        <a:graphic>
          <a:graphicData uri="http://schemas.openxmlformats.org/drawingml/2006/table">
            <a:tbl>
              <a:tblPr>
                <a:noFill/>
                <a:tableStyleId>{66292513-E015-47B2-A85B-390FBB9266DF}</a:tableStyleId>
              </a:tblPr>
              <a:tblGrid>
                <a:gridCol w="1151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5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88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0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04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04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04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04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4048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4048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048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2198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MONEYLIST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누적 지출 금액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98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98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198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moneylist_seq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198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일정_시퀀스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198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회원_시퀀스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198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m_tot_pay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결제금액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198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m_tot_dutch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N빵금액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86791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2-2</a:t>
            </a:r>
          </a:p>
        </p:txBody>
      </p:sp>
      <p:sp>
        <p:nvSpPr>
          <p:cNvPr id="71" name="TextBox 21"/>
          <p:cNvSpPr txBox="1"/>
          <p:nvPr/>
        </p:nvSpPr>
        <p:spPr>
          <a:xfrm>
            <a:off x="2345038" y="287508"/>
            <a:ext cx="3750962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DB TABLE - 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여행기</a:t>
            </a:r>
          </a:p>
        </p:txBody>
      </p:sp>
      <p:graphicFrame>
        <p:nvGraphicFramePr>
          <p:cNvPr id="82" name="Google Shape;54;p13"/>
          <p:cNvGraphicFramePr/>
          <p:nvPr/>
        </p:nvGraphicFramePr>
        <p:xfrm>
          <a:off x="607483" y="1644650"/>
          <a:ext cx="10863737" cy="3257540"/>
        </p:xfrm>
        <a:graphic>
          <a:graphicData uri="http://schemas.openxmlformats.org/drawingml/2006/table">
            <a:tbl>
              <a:tblPr firstRow="1" bandRow="1">
                <a:noFill/>
                <a:tableStyleId>{2A43C493-C465-46AB-AAF5-3723A1DE8A33}</a:tableStyleId>
              </a:tblPr>
              <a:tblGrid>
                <a:gridCol w="11320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0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3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05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905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MYPLACE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나만의 장소 추가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myplace_seq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회원_시퀀스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name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장소명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60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addr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주소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120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kind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장소 종류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myplace_status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나만의 장소 저장 여부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wi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위도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kyung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경도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81581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2-2</a:t>
            </a:r>
          </a:p>
        </p:txBody>
      </p:sp>
      <p:graphicFrame>
        <p:nvGraphicFramePr>
          <p:cNvPr id="82" name="Google Shape;59;p14"/>
          <p:cNvGraphicFramePr/>
          <p:nvPr/>
        </p:nvGraphicFramePr>
        <p:xfrm>
          <a:off x="723899" y="1255183"/>
          <a:ext cx="10744201" cy="4870450"/>
        </p:xfrm>
        <a:graphic>
          <a:graphicData uri="http://schemas.openxmlformats.org/drawingml/2006/table">
            <a:tbl>
              <a:tblPr>
                <a:noFill/>
                <a:tableStyleId>{2A43C493-C465-46AB-AAF5-3723A1DE8A33}</a:tableStyleId>
              </a:tblPr>
              <a:tblGrid>
                <a:gridCol w="112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7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4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8105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6352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SLOG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여행기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52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52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52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slog_seq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여행기_시퀀스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52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addrlist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도시_리스트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52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nugu_seq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카테고리_누구와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52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style_seq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카테고리_여행스타일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352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회원_시퀀스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352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title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여행기_제목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60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352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intro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한줄평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352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img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여행기_이미지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352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datetime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여행기 생성 날짜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sysdate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352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night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몇 박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60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352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month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출발 월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60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352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loca_cnt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여행 장소 갯수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48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status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신고 상태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--0:정상, 1:숨김, 2:삭제, 3:자동저장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352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score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신고 누적 점수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15점: 숨김, 30일 대기 후 삭제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352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일정_시퀀스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일정 삭제 되면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83" name="TextBox 21"/>
          <p:cNvSpPr txBox="1"/>
          <p:nvPr/>
        </p:nvSpPr>
        <p:spPr>
          <a:xfrm>
            <a:off x="2345038" y="287508"/>
            <a:ext cx="3750962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DB TABLE - 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여행기</a:t>
            </a:r>
          </a:p>
        </p:txBody>
      </p:sp>
    </p:spTree>
    <p:extLst>
      <p:ext uri="{BB962C8B-B14F-4D97-AF65-F5344CB8AC3E}">
        <p14:creationId xmlns:p14="http://schemas.microsoft.com/office/powerpoint/2010/main" val="20404634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2-2</a:t>
            </a:r>
          </a:p>
        </p:txBody>
      </p:sp>
      <p:graphicFrame>
        <p:nvGraphicFramePr>
          <p:cNvPr id="82" name="Google Shape;64;p15"/>
          <p:cNvGraphicFramePr/>
          <p:nvPr/>
        </p:nvGraphicFramePr>
        <p:xfrm>
          <a:off x="554566" y="1095375"/>
          <a:ext cx="11079690" cy="1952625"/>
        </p:xfrm>
        <a:graphic>
          <a:graphicData uri="http://schemas.openxmlformats.org/drawingml/2006/table">
            <a:tbl>
              <a:tblPr>
                <a:noFill/>
                <a:tableStyleId>{2A43C493-C465-46AB-AAF5-3723A1DE8A33}</a:tableStyleId>
              </a:tblPr>
              <a:tblGrid>
                <a:gridCol w="1152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4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5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70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70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70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705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705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0705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0705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0705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1695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DAY_SLOG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여행기 세부일정 기록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5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5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95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day_slog_seq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95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slog_seq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여행기_시퀀스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695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day_no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day_no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5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content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내용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1200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695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sdate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날짜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ex) 9.5/화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100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695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ydate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날짜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ex) 2023.09.05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100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83" name="Google Shape;69;p16"/>
          <p:cNvGraphicFramePr/>
          <p:nvPr/>
        </p:nvGraphicFramePr>
        <p:xfrm>
          <a:off x="575733" y="3171295"/>
          <a:ext cx="11058526" cy="3266015"/>
        </p:xfrm>
        <a:graphic>
          <a:graphicData uri="http://schemas.openxmlformats.org/drawingml/2006/table">
            <a:tbl>
              <a:tblPr>
                <a:noFill/>
                <a:tableStyleId>{2A43C493-C465-46AB-AAF5-3723A1DE8A33}</a:tableStyleId>
              </a:tblPr>
              <a:tblGrid>
                <a:gridCol w="1150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1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2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55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55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55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55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55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055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0551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055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2119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PLACE_SLOG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여행기 세부일정(한 장소)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place_slog_seq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>
                          <a:solidFill>
                            <a:srgbClr val="1F1F1F"/>
                          </a:solidFill>
                        </a:rPr>
                        <a:t>시퀀스</a:t>
                      </a:r>
                      <a:endParaRPr sz="1000">
                        <a:solidFill>
                          <a:srgbClr val="1F1F1F"/>
                        </a:solidFill>
                      </a:endParaRPr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slog_seq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여행기_시퀀스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8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day_slog_seq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여행기_세부일정_기록_시퀀스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stars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별점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content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내용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1500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img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여행기_세부일정_이미지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day_no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day_no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순서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place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장소 종류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board_no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게시글 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1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memo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메모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900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84" name="TextBox 21"/>
          <p:cNvSpPr txBox="1"/>
          <p:nvPr/>
        </p:nvSpPr>
        <p:spPr>
          <a:xfrm>
            <a:off x="2345038" y="287508"/>
            <a:ext cx="3750962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DB TABLE - 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여행기</a:t>
            </a:r>
          </a:p>
        </p:txBody>
      </p:sp>
    </p:spTree>
    <p:extLst>
      <p:ext uri="{BB962C8B-B14F-4D97-AF65-F5344CB8AC3E}">
        <p14:creationId xmlns:p14="http://schemas.microsoft.com/office/powerpoint/2010/main" val="33424962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2-2</a:t>
            </a:r>
          </a:p>
        </p:txBody>
      </p:sp>
      <p:graphicFrame>
        <p:nvGraphicFramePr>
          <p:cNvPr id="82" name="Google Shape;75;p17"/>
          <p:cNvGraphicFramePr/>
          <p:nvPr/>
        </p:nvGraphicFramePr>
        <p:xfrm>
          <a:off x="582613" y="1752600"/>
          <a:ext cx="11026775" cy="1676400"/>
        </p:xfrm>
        <a:graphic>
          <a:graphicData uri="http://schemas.openxmlformats.org/drawingml/2006/table">
            <a:tbl>
              <a:tblPr>
                <a:noFill/>
                <a:tableStyleId>{2A43C493-C465-46AB-AAF5-3723A1DE8A33}</a:tableStyleId>
              </a:tblPr>
              <a:tblGrid>
                <a:gridCol w="11474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67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70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3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3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3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3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3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0319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0319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0319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SLOG_ADD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여행기 담기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slog_add_seq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slog_seq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여행기_시퀀스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회원시퀀스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3" name="Google Shape;74;p17"/>
          <p:cNvGraphicFramePr/>
          <p:nvPr/>
        </p:nvGraphicFramePr>
        <p:xfrm>
          <a:off x="575204" y="3704166"/>
          <a:ext cx="11041591" cy="1676400"/>
        </p:xfrm>
        <a:graphic>
          <a:graphicData uri="http://schemas.openxmlformats.org/drawingml/2006/table">
            <a:tbl>
              <a:tblPr>
                <a:noFill/>
                <a:tableStyleId>{2A43C493-C465-46AB-AAF5-3723A1DE8A33}</a:tableStyleId>
              </a:tblPr>
              <a:tblGrid>
                <a:gridCol w="1107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6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68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76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76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76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763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763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0763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0763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0763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SLOG_LIKE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여행기 좋아요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slog_like_seq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slog_seq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여행기_시퀀스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회원_시퀀스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4" name="TextBox 21"/>
          <p:cNvSpPr txBox="1"/>
          <p:nvPr/>
        </p:nvSpPr>
        <p:spPr>
          <a:xfrm>
            <a:off x="2345038" y="287508"/>
            <a:ext cx="3750962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DB TABLE - 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여행기</a:t>
            </a:r>
          </a:p>
        </p:txBody>
      </p:sp>
    </p:spTree>
    <p:extLst>
      <p:ext uri="{BB962C8B-B14F-4D97-AF65-F5344CB8AC3E}">
        <p14:creationId xmlns:p14="http://schemas.microsoft.com/office/powerpoint/2010/main" val="25101801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2-2</a:t>
            </a:r>
          </a:p>
        </p:txBody>
      </p:sp>
      <p:graphicFrame>
        <p:nvGraphicFramePr>
          <p:cNvPr id="82" name="Google Shape;80;p18"/>
          <p:cNvGraphicFramePr/>
          <p:nvPr/>
        </p:nvGraphicFramePr>
        <p:xfrm>
          <a:off x="628650" y="1295400"/>
          <a:ext cx="10963277" cy="2724150"/>
        </p:xfrm>
        <a:graphic>
          <a:graphicData uri="http://schemas.openxmlformats.org/drawingml/2006/table">
            <a:tbl>
              <a:tblPr>
                <a:noFill/>
                <a:tableStyleId>{2A43C493-C465-46AB-AAF5-3723A1DE8A33}</a:tableStyleId>
              </a:tblPr>
              <a:tblGrid>
                <a:gridCol w="11408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70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8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85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85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85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85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985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9857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9857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9857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04583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SLOG_CMT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여행기 댓글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583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583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458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slog_cmt_seq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여행기_댓글_시퀀스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458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slog_seq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여행기_시퀀스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458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회원_시퀀스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458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content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내용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900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458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datetime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작성일자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sysdate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458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cmt_no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메인댓글 번호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458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m_seq2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상대_시퀀스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458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depth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depth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0: 댓글, 1: 답글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458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status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신고 상태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0:정상, 1:숨김, 2:삭제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458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score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신고 누적 점수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83" name="Google Shape;85;p19"/>
          <p:cNvGraphicFramePr/>
          <p:nvPr/>
        </p:nvGraphicFramePr>
        <p:xfrm>
          <a:off x="609070" y="4279900"/>
          <a:ext cx="10973860" cy="1607608"/>
        </p:xfrm>
        <a:graphic>
          <a:graphicData uri="http://schemas.openxmlformats.org/drawingml/2006/table">
            <a:tbl>
              <a:tblPr>
                <a:noFill/>
                <a:tableStyleId>{2A43C493-C465-46AB-AAF5-3723A1DE8A33}</a:tableStyleId>
              </a:tblPr>
              <a:tblGrid>
                <a:gridCol w="1141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8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3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93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93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93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993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9934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9934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9934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SLOG_CMT_LIKE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여행기 댓글 좋아요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61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61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61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slog_cmt_like_seq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61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slog_cmt_seq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여행기_댓글_시퀀스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61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회원_시퀀스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4" name="TextBox 21"/>
          <p:cNvSpPr txBox="1"/>
          <p:nvPr/>
        </p:nvSpPr>
        <p:spPr>
          <a:xfrm>
            <a:off x="2345038" y="287508"/>
            <a:ext cx="3750962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DB TABLE - 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여행기</a:t>
            </a:r>
          </a:p>
        </p:txBody>
      </p:sp>
    </p:spTree>
    <p:extLst>
      <p:ext uri="{BB962C8B-B14F-4D97-AF65-F5344CB8AC3E}">
        <p14:creationId xmlns:p14="http://schemas.microsoft.com/office/powerpoint/2010/main" val="23564713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2-2</a:t>
            </a:r>
          </a:p>
        </p:txBody>
      </p:sp>
      <p:sp>
        <p:nvSpPr>
          <p:cNvPr id="71" name="TextBox 21"/>
          <p:cNvSpPr txBox="1"/>
          <p:nvPr/>
        </p:nvSpPr>
        <p:spPr>
          <a:xfrm>
            <a:off x="2345037" y="287508"/>
            <a:ext cx="4565879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DB TABLE - 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체크리스트</a:t>
            </a:r>
          </a:p>
        </p:txBody>
      </p:sp>
      <p:graphicFrame>
        <p:nvGraphicFramePr>
          <p:cNvPr id="82" name="Google Shape;78;p18"/>
          <p:cNvGraphicFramePr/>
          <p:nvPr/>
        </p:nvGraphicFramePr>
        <p:xfrm>
          <a:off x="614362" y="1457325"/>
          <a:ext cx="10963273" cy="1954588"/>
        </p:xfrm>
        <a:graphic>
          <a:graphicData uri="http://schemas.openxmlformats.org/drawingml/2006/table">
            <a:tbl>
              <a:tblPr>
                <a:noFill/>
                <a:tableStyleId>{7EBFD825-E81C-4B86-82BC-0BD535005CCB}</a:tableStyleId>
              </a:tblPr>
              <a:tblGrid>
                <a:gridCol w="13347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8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8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13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13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13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13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139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2139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2139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6352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CLIST_CATE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체크리스트_카테고리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52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52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clist_cate_seq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체크리스트_카테고리_시퀀스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52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clist_cate_name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내용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60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52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회원시퀀스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52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status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status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1.기본/2.추가/3.디폴트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3" name="Google Shape;83;p19"/>
          <p:cNvGraphicFramePr/>
          <p:nvPr/>
        </p:nvGraphicFramePr>
        <p:xfrm>
          <a:off x="619656" y="3608916"/>
          <a:ext cx="10952687" cy="2481636"/>
        </p:xfrm>
        <a:graphic>
          <a:graphicData uri="http://schemas.openxmlformats.org/drawingml/2006/table">
            <a:tbl>
              <a:tblPr>
                <a:noFill/>
                <a:tableStyleId>{7EBFD825-E81C-4B86-82BC-0BD535005CCB}</a:tableStyleId>
              </a:tblPr>
              <a:tblGrid>
                <a:gridCol w="133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70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05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05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05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05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059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059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2059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2059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6352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CLIST_ITEMS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체크리스트 항목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52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52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52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clist_items_seq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19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clist_cate_seq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체크리스트_카테고리_시퀀스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52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회원시퀀스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52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item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항목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60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352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detail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상세 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90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352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status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status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1.기본/2.추가/3.디폴트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05139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2-2</a:t>
            </a:r>
          </a:p>
        </p:txBody>
      </p:sp>
      <p:graphicFrame>
        <p:nvGraphicFramePr>
          <p:cNvPr id="82" name="Google Shape;88;p20"/>
          <p:cNvGraphicFramePr/>
          <p:nvPr/>
        </p:nvGraphicFramePr>
        <p:xfrm>
          <a:off x="614362" y="1561041"/>
          <a:ext cx="10963273" cy="1984371"/>
        </p:xfrm>
        <a:graphic>
          <a:graphicData uri="http://schemas.openxmlformats.org/drawingml/2006/table">
            <a:tbl>
              <a:tblPr>
                <a:noFill/>
                <a:tableStyleId>{7EBFD825-E81C-4B86-82BC-0BD535005CCB}</a:tableStyleId>
              </a:tblPr>
              <a:tblGrid>
                <a:gridCol w="13347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8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8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13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13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13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13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139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2139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2139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MYCLIST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회원별 체크리스트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04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04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04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myclist_seq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회원별_체크리스트_시퀀스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104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일정_시퀀스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04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회원_시퀀스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104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clist_items_seq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체크리스트_항목_시퀀스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3" name="Google Shape;93;p21"/>
          <p:cNvGraphicFramePr/>
          <p:nvPr/>
        </p:nvGraphicFramePr>
        <p:xfrm>
          <a:off x="639234" y="3898901"/>
          <a:ext cx="10931523" cy="2438400"/>
        </p:xfrm>
        <a:graphic>
          <a:graphicData uri="http://schemas.openxmlformats.org/drawingml/2006/table">
            <a:tbl>
              <a:tblPr>
                <a:noFill/>
                <a:tableStyleId>{7EBFD825-E81C-4B86-82BC-0BD535005CCB}</a:tableStyleId>
              </a:tblPr>
              <a:tblGrid>
                <a:gridCol w="1330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46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90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90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90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90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90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90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901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190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테이블명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CLIST_MEMO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회원별 체크리스트 메모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CCCCCC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Column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Data Type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Length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Initial Value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Primary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Foreign Key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Constraint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Remark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컬럼명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한글 컬럼명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데이터 타입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길이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널(null)값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초기값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기본키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외래키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제약조건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비고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clist_memo_seq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PK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s_seq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일정_시퀀스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회원_시퀀스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clist_items_seq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체크리스트_항목_시퀀스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number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FK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memo</a:t>
                      </a:r>
                      <a:endParaRPr sz="1000"/>
                    </a:p>
                  </a:txBody>
                  <a:tcPr marL="28575" marR="28575" marT="19050" marB="19050" anchor="b">
                    <a:lnL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메모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varchar2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300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1000"/>
                    </a:p>
                  </a:txBody>
                  <a:tcPr marL="28575" marR="28575" marT="19050" marB="19050" anchor="b">
                    <a:lnL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5250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54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4" name="TextBox 21"/>
          <p:cNvSpPr txBox="1"/>
          <p:nvPr/>
        </p:nvSpPr>
        <p:spPr>
          <a:xfrm>
            <a:off x="2345037" y="287508"/>
            <a:ext cx="4565879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DB TABLE - </a:t>
            </a:r>
            <a:r>
              <a:rPr lang="ko-KR" altLang="en-US" sz="2500" spc="300">
                <a:solidFill>
                  <a:srgbClr val="5ECEA0"/>
                </a:solidFill>
                <a:latin typeface="Arial"/>
                <a:ea typeface="굴림"/>
                <a:cs typeface="Arial"/>
              </a:rPr>
              <a:t>체크리스트</a:t>
            </a:r>
          </a:p>
        </p:txBody>
      </p:sp>
    </p:spTree>
    <p:extLst>
      <p:ext uri="{BB962C8B-B14F-4D97-AF65-F5344CB8AC3E}">
        <p14:creationId xmlns:p14="http://schemas.microsoft.com/office/powerpoint/2010/main" val="15369965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2-3</a:t>
            </a:r>
          </a:p>
        </p:txBody>
      </p:sp>
      <p:sp>
        <p:nvSpPr>
          <p:cNvPr id="71" name="TextBox 21"/>
          <p:cNvSpPr txBox="1"/>
          <p:nvPr/>
        </p:nvSpPr>
        <p:spPr>
          <a:xfrm>
            <a:off x="2345040" y="287508"/>
            <a:ext cx="6091288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cs typeface="Arial"/>
              </a:rPr>
              <a:t>Class Diagram - JoinController</a:t>
            </a: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49825"/>
            <a:ext cx="12192000" cy="5623833"/>
          </a:xfrm>
          <a:prstGeom prst="rect">
            <a:avLst/>
          </a:prstGeom>
        </p:spPr>
      </p:pic>
      <p:sp>
        <p:nvSpPr>
          <p:cNvPr id="73" name="직사각형 72"/>
          <p:cNvSpPr/>
          <p:nvPr/>
        </p:nvSpPr>
        <p:spPr>
          <a:xfrm>
            <a:off x="0" y="6562222"/>
            <a:ext cx="12192000" cy="295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200">
                <a:solidFill>
                  <a:srgbClr val="808080"/>
                </a:solidFill>
              </a:rPr>
              <a:t>* Service</a:t>
            </a:r>
            <a:r>
              <a:rPr lang="ko-KR" altLang="en-US" sz="1200">
                <a:solidFill>
                  <a:srgbClr val="808080"/>
                </a:solidFill>
              </a:rPr>
              <a:t>의 객체가 많은 관계로 해당되는 </a:t>
            </a:r>
            <a:r>
              <a:rPr lang="en-US" altLang="ko-KR" sz="1200">
                <a:solidFill>
                  <a:srgbClr val="808080"/>
                </a:solidFill>
              </a:rPr>
              <a:t>Dao</a:t>
            </a:r>
            <a:r>
              <a:rPr lang="ko-KR" altLang="en-US" sz="1200">
                <a:solidFill>
                  <a:srgbClr val="808080"/>
                </a:solidFill>
              </a:rPr>
              <a:t>만 연결</a:t>
            </a:r>
          </a:p>
        </p:txBody>
      </p:sp>
    </p:spTree>
    <p:extLst>
      <p:ext uri="{BB962C8B-B14F-4D97-AF65-F5344CB8AC3E}">
        <p14:creationId xmlns:p14="http://schemas.microsoft.com/office/powerpoint/2010/main" val="2931067799"/>
      </p:ext>
    </p:extLst>
  </p:cSld>
  <p:clrMapOvr>
    <a:masterClrMapping/>
  </p:clrMapOvr>
</p:sld>
</file>

<file path=ppt/slides/slide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2-3</a:t>
            </a:r>
          </a:p>
        </p:txBody>
      </p:sp>
      <p:sp>
        <p:nvSpPr>
          <p:cNvPr id="71" name="TextBox 21"/>
          <p:cNvSpPr txBox="1"/>
          <p:nvPr/>
        </p:nvSpPr>
        <p:spPr>
          <a:xfrm>
            <a:off x="2345040" y="287508"/>
            <a:ext cx="6241683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cs typeface="Arial"/>
              </a:rPr>
              <a:t>Class Diagram - LoginController1</a:t>
            </a:r>
            <a:endParaRPr lang="en-US" altLang="ko-KR" sz="2500" spc="300">
              <a:solidFill>
                <a:srgbClr val="5ecea0"/>
              </a:solidFill>
              <a:latin typeface="Arial"/>
              <a:cs typeface="Arial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0" y="6562222"/>
            <a:ext cx="12192000" cy="295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200">
                <a:solidFill>
                  <a:srgbClr val="808080"/>
                </a:solidFill>
              </a:rPr>
              <a:t>* Service</a:t>
            </a:r>
            <a:r>
              <a:rPr lang="ko-KR" altLang="en-US" sz="1200">
                <a:solidFill>
                  <a:srgbClr val="808080"/>
                </a:solidFill>
              </a:rPr>
              <a:t>의 객체가 많은 관계로 해당되는 </a:t>
            </a:r>
            <a:r>
              <a:rPr lang="en-US" altLang="ko-KR" sz="1200">
                <a:solidFill>
                  <a:srgbClr val="808080"/>
                </a:solidFill>
              </a:rPr>
              <a:t>Dao</a:t>
            </a:r>
            <a:r>
              <a:rPr lang="ko-KR" altLang="en-US" sz="1200">
                <a:solidFill>
                  <a:srgbClr val="808080"/>
                </a:solidFill>
              </a:rPr>
              <a:t>만 연결</a:t>
            </a:r>
            <a:endParaRPr lang="ko-KR" altLang="en-US" sz="1200">
              <a:solidFill>
                <a:srgbClr val="808080"/>
              </a:solidFill>
            </a:endParaRPr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67229"/>
            <a:ext cx="12192000" cy="558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848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1-3</a:t>
            </a:r>
          </a:p>
        </p:txBody>
      </p:sp>
      <p:sp>
        <p:nvSpPr>
          <p:cNvPr id="72" name="타원 71"/>
          <p:cNvSpPr/>
          <p:nvPr/>
        </p:nvSpPr>
        <p:spPr>
          <a:xfrm>
            <a:off x="691943" y="2568922"/>
            <a:ext cx="1648557" cy="1720155"/>
          </a:xfrm>
          <a:prstGeom prst="ellipse">
            <a:avLst/>
          </a:prstGeom>
          <a:solidFill>
            <a:srgbClr val="9BE5C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/>
              <a:t>관리자</a:t>
            </a:r>
          </a:p>
          <a:p>
            <a:pPr lvl="0" algn="ctr">
              <a:defRPr/>
            </a:pPr>
            <a:r>
              <a:rPr lang="en-US" altLang="ko-KR" b="1"/>
              <a:t>Admin</a:t>
            </a:r>
          </a:p>
        </p:txBody>
      </p:sp>
      <p:sp>
        <p:nvSpPr>
          <p:cNvPr id="73" name="타원 72"/>
          <p:cNvSpPr/>
          <p:nvPr/>
        </p:nvSpPr>
        <p:spPr>
          <a:xfrm>
            <a:off x="2970618" y="1849663"/>
            <a:ext cx="3125382" cy="3158674"/>
          </a:xfrm>
          <a:prstGeom prst="ellipse">
            <a:avLst/>
          </a:prstGeom>
          <a:solidFill>
            <a:srgbClr val="CDF2E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/>
          </a:p>
        </p:txBody>
      </p:sp>
      <p:sp>
        <p:nvSpPr>
          <p:cNvPr id="76" name="타원 75"/>
          <p:cNvSpPr/>
          <p:nvPr/>
        </p:nvSpPr>
        <p:spPr>
          <a:xfrm>
            <a:off x="6600015" y="1066068"/>
            <a:ext cx="4982307" cy="4725864"/>
          </a:xfrm>
          <a:prstGeom prst="ellipse">
            <a:avLst/>
          </a:prstGeom>
          <a:solidFill>
            <a:srgbClr val="CDF2E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/>
          </a:p>
        </p:txBody>
      </p:sp>
      <p:sp>
        <p:nvSpPr>
          <p:cNvPr id="77" name="타원 76"/>
          <p:cNvSpPr/>
          <p:nvPr/>
        </p:nvSpPr>
        <p:spPr>
          <a:xfrm>
            <a:off x="3971267" y="1869393"/>
            <a:ext cx="1094410" cy="1058290"/>
          </a:xfrm>
          <a:prstGeom prst="ellipse">
            <a:avLst/>
          </a:prstGeom>
          <a:solidFill>
            <a:srgbClr val="9BE5C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/>
              <a:t>회원 </a:t>
            </a:r>
          </a:p>
          <a:p>
            <a:pPr lvl="0" algn="ctr">
              <a:defRPr/>
            </a:pPr>
            <a:r>
              <a:rPr lang="ko-KR" altLang="en-US" b="1"/>
              <a:t>관리</a:t>
            </a:r>
          </a:p>
        </p:txBody>
      </p:sp>
      <p:sp>
        <p:nvSpPr>
          <p:cNvPr id="88" name="타원 87"/>
          <p:cNvSpPr/>
          <p:nvPr/>
        </p:nvSpPr>
        <p:spPr>
          <a:xfrm>
            <a:off x="8336083" y="2625095"/>
            <a:ext cx="1534155" cy="1607810"/>
          </a:xfrm>
          <a:prstGeom prst="ellipse">
            <a:avLst/>
          </a:prstGeom>
          <a:solidFill>
            <a:srgbClr val="9BE5C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500" b="1"/>
              <a:t>정보수정</a:t>
            </a:r>
            <a:r>
              <a:rPr lang="en-US" altLang="ko-KR" sz="1500" b="1"/>
              <a:t>/</a:t>
            </a:r>
          </a:p>
          <a:p>
            <a:pPr lvl="0" algn="ctr">
              <a:defRPr/>
            </a:pPr>
            <a:r>
              <a:rPr lang="ko-KR" altLang="en-US" sz="1500" b="1"/>
              <a:t>업체등록</a:t>
            </a:r>
          </a:p>
        </p:txBody>
      </p:sp>
      <p:sp>
        <p:nvSpPr>
          <p:cNvPr id="90" name="타원 89"/>
          <p:cNvSpPr/>
          <p:nvPr/>
        </p:nvSpPr>
        <p:spPr>
          <a:xfrm>
            <a:off x="3983299" y="2899854"/>
            <a:ext cx="1094410" cy="1058290"/>
          </a:xfrm>
          <a:prstGeom prst="ellipse">
            <a:avLst/>
          </a:prstGeom>
          <a:solidFill>
            <a:srgbClr val="9BE5C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/>
              <a:t>업체 </a:t>
            </a:r>
          </a:p>
          <a:p>
            <a:pPr lvl="0" algn="ctr">
              <a:defRPr/>
            </a:pPr>
            <a:r>
              <a:rPr lang="ko-KR" altLang="en-US" b="1"/>
              <a:t>관리</a:t>
            </a:r>
          </a:p>
        </p:txBody>
      </p:sp>
      <p:sp>
        <p:nvSpPr>
          <p:cNvPr id="91" name="타원 90"/>
          <p:cNvSpPr/>
          <p:nvPr/>
        </p:nvSpPr>
        <p:spPr>
          <a:xfrm>
            <a:off x="4005357" y="3944596"/>
            <a:ext cx="1094410" cy="1058290"/>
          </a:xfrm>
          <a:prstGeom prst="ellipse">
            <a:avLst/>
          </a:prstGeom>
          <a:solidFill>
            <a:srgbClr val="9BE5C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/>
              <a:t>신고 </a:t>
            </a:r>
          </a:p>
          <a:p>
            <a:pPr lvl="0" algn="ctr">
              <a:defRPr/>
            </a:pPr>
            <a:r>
              <a:rPr lang="ko-KR" altLang="en-US" b="1"/>
              <a:t>관리</a:t>
            </a:r>
          </a:p>
        </p:txBody>
      </p:sp>
      <p:sp>
        <p:nvSpPr>
          <p:cNvPr id="93" name="타원 92"/>
          <p:cNvSpPr/>
          <p:nvPr/>
        </p:nvSpPr>
        <p:spPr>
          <a:xfrm>
            <a:off x="8380405" y="4211258"/>
            <a:ext cx="1534155" cy="1607810"/>
          </a:xfrm>
          <a:prstGeom prst="ellipse">
            <a:avLst/>
          </a:prstGeom>
          <a:solidFill>
            <a:srgbClr val="9BE5C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500" b="1"/>
              <a:t>혜택</a:t>
            </a:r>
            <a:r>
              <a:rPr lang="en-US" altLang="ko-KR" sz="1500" b="1"/>
              <a:t>/</a:t>
            </a:r>
            <a:r>
              <a:rPr lang="ko-KR" altLang="en-US" sz="1500" b="1"/>
              <a:t>신고</a:t>
            </a:r>
          </a:p>
          <a:p>
            <a:pPr lvl="0" algn="ctr">
              <a:defRPr/>
            </a:pPr>
            <a:r>
              <a:rPr lang="ko-KR" altLang="en-US" sz="1500" b="1"/>
              <a:t>관리</a:t>
            </a:r>
          </a:p>
        </p:txBody>
      </p:sp>
      <p:sp>
        <p:nvSpPr>
          <p:cNvPr id="94" name="TextBox 21"/>
          <p:cNvSpPr txBox="1"/>
          <p:nvPr/>
        </p:nvSpPr>
        <p:spPr>
          <a:xfrm>
            <a:off x="2299137" y="264557"/>
            <a:ext cx="3112968" cy="466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500" spc="300">
                <a:solidFill>
                  <a:srgbClr val="69D8AD"/>
                </a:solidFill>
                <a:latin typeface="Arial"/>
                <a:ea typeface="굴림"/>
                <a:cs typeface="Arial"/>
              </a:rPr>
              <a:t>요구분석 </a:t>
            </a:r>
            <a:r>
              <a:rPr lang="en-US" altLang="ko-KR" sz="2500" spc="300">
                <a:solidFill>
                  <a:srgbClr val="69D8AD"/>
                </a:solidFill>
                <a:latin typeface="Arial"/>
                <a:ea typeface="굴림"/>
                <a:cs typeface="Arial"/>
              </a:rPr>
              <a:t>-</a:t>
            </a:r>
            <a:r>
              <a:rPr lang="ko-KR" altLang="en-US" sz="2500" spc="300">
                <a:solidFill>
                  <a:srgbClr val="69D8AD"/>
                </a:solidFill>
                <a:latin typeface="Arial"/>
                <a:ea typeface="굴림"/>
                <a:cs typeface="Arial"/>
              </a:rPr>
              <a:t> 관리자</a:t>
            </a:r>
          </a:p>
        </p:txBody>
      </p:sp>
      <p:sp>
        <p:nvSpPr>
          <p:cNvPr id="95" name="타원 94"/>
          <p:cNvSpPr/>
          <p:nvPr/>
        </p:nvSpPr>
        <p:spPr>
          <a:xfrm>
            <a:off x="8327042" y="1066223"/>
            <a:ext cx="1534155" cy="1607810"/>
          </a:xfrm>
          <a:prstGeom prst="ellipse">
            <a:avLst/>
          </a:prstGeom>
          <a:solidFill>
            <a:srgbClr val="9BE5C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500" b="1"/>
              <a:t>회원</a:t>
            </a:r>
          </a:p>
          <a:p>
            <a:pPr lvl="0" algn="ctr">
              <a:defRPr/>
            </a:pPr>
            <a:r>
              <a:rPr lang="ko-KR" altLang="en-US" sz="1500" b="1"/>
              <a:t>신고</a:t>
            </a:r>
            <a:r>
              <a:rPr lang="en-US" altLang="ko-KR" sz="1500" b="1"/>
              <a:t>/</a:t>
            </a:r>
            <a:r>
              <a:rPr lang="ko-KR" altLang="en-US" sz="1500" b="1"/>
              <a:t>탈퇴</a:t>
            </a:r>
          </a:p>
        </p:txBody>
      </p:sp>
    </p:spTree>
    <p:extLst>
      <p:ext uri="{BB962C8B-B14F-4D97-AF65-F5344CB8AC3E}">
        <p14:creationId xmlns:p14="http://schemas.microsoft.com/office/powerpoint/2010/main" val="2802902074"/>
      </p:ext>
    </p:extLst>
  </p:cSld>
  <p:clrMapOvr>
    <a:masterClrMapping/>
  </p:clrMapOvr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2-3</a:t>
            </a:r>
            <a:endParaRPr lang="en-US" altLang="ko-KR" sz="3500" b="1" spc="300">
              <a:solidFill>
                <a:srgbClr val="9be5c8"/>
              </a:solidFill>
              <a:latin typeface="Arial"/>
              <a:cs typeface="Arial"/>
            </a:endParaRPr>
          </a:p>
        </p:txBody>
      </p:sp>
      <p:sp>
        <p:nvSpPr>
          <p:cNvPr id="71" name="TextBox 21"/>
          <p:cNvSpPr txBox="1"/>
          <p:nvPr/>
        </p:nvSpPr>
        <p:spPr>
          <a:xfrm>
            <a:off x="2345040" y="287508"/>
            <a:ext cx="6241683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cs typeface="Arial"/>
              </a:rPr>
              <a:t>Class Diagram - LoginController2</a:t>
            </a:r>
            <a:endParaRPr lang="en-US" altLang="ko-KR" sz="2500" spc="300">
              <a:solidFill>
                <a:srgbClr val="5ecea0"/>
              </a:solidFill>
              <a:latin typeface="Arial"/>
              <a:cs typeface="Arial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0" y="6562222"/>
            <a:ext cx="12192000" cy="295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200">
                <a:solidFill>
                  <a:srgbClr val="808080"/>
                </a:solidFill>
              </a:rPr>
              <a:t>* Service</a:t>
            </a:r>
            <a:r>
              <a:rPr lang="ko-KR" altLang="en-US" sz="1200">
                <a:solidFill>
                  <a:srgbClr val="808080"/>
                </a:solidFill>
              </a:rPr>
              <a:t>의 객체가 많은 관계로 해당되는 </a:t>
            </a:r>
            <a:r>
              <a:rPr lang="en-US" altLang="ko-KR" sz="1200">
                <a:solidFill>
                  <a:srgbClr val="808080"/>
                </a:solidFill>
              </a:rPr>
              <a:t>Dao</a:t>
            </a:r>
            <a:r>
              <a:rPr lang="ko-KR" altLang="en-US" sz="1200">
                <a:solidFill>
                  <a:srgbClr val="808080"/>
                </a:solidFill>
              </a:rPr>
              <a:t>만 연결</a:t>
            </a:r>
            <a:endParaRPr lang="ko-KR" altLang="en-US" sz="1200">
              <a:solidFill>
                <a:srgbClr val="808080"/>
              </a:solidFill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82323"/>
            <a:ext cx="12192000" cy="556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25641"/>
      </p:ext>
    </p:extLst>
  </p:cSld>
  <p:clrMapOvr>
    <a:masterClrMapping/>
  </p:clrMapOvr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2-3</a:t>
            </a:r>
          </a:p>
        </p:txBody>
      </p:sp>
      <p:sp>
        <p:nvSpPr>
          <p:cNvPr id="71" name="TextBox 21"/>
          <p:cNvSpPr txBox="1"/>
          <p:nvPr/>
        </p:nvSpPr>
        <p:spPr>
          <a:xfrm>
            <a:off x="2345040" y="287508"/>
            <a:ext cx="6370468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cs typeface="Arial"/>
              </a:rPr>
              <a:t>Class Diagram - AdminController1</a:t>
            </a:r>
            <a:endParaRPr lang="en-US" altLang="ko-KR" sz="2500" spc="300">
              <a:solidFill>
                <a:srgbClr val="5ecea0"/>
              </a:solidFill>
              <a:latin typeface="Arial"/>
              <a:cs typeface="Arial"/>
            </a:endParaRPr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012532"/>
            <a:ext cx="12192000" cy="584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7260"/>
      </p:ext>
    </p:extLst>
  </p:cSld>
  <p:clrMapOvr>
    <a:masterClrMapping/>
  </p:clrMapOvr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2-3</a:t>
            </a:r>
            <a:endParaRPr lang="en-US" altLang="ko-KR" sz="3500" b="1" spc="300">
              <a:solidFill>
                <a:srgbClr val="9be5c8"/>
              </a:solidFill>
              <a:latin typeface="Arial"/>
              <a:cs typeface="Arial"/>
            </a:endParaRPr>
          </a:p>
        </p:txBody>
      </p:sp>
      <p:sp>
        <p:nvSpPr>
          <p:cNvPr id="71" name="TextBox 21"/>
          <p:cNvSpPr txBox="1"/>
          <p:nvPr/>
        </p:nvSpPr>
        <p:spPr>
          <a:xfrm>
            <a:off x="2345040" y="287508"/>
            <a:ext cx="6370468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cs typeface="Arial"/>
              </a:rPr>
              <a:t>Class Diagram - AdminController2</a:t>
            </a:r>
            <a:endParaRPr lang="en-US" altLang="ko-KR" sz="2500" spc="300">
              <a:solidFill>
                <a:srgbClr val="5ecea0"/>
              </a:solidFill>
              <a:latin typeface="Arial"/>
              <a:cs typeface="Arial"/>
            </a:endParaRPr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04021"/>
            <a:ext cx="12192000" cy="605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90227"/>
      </p:ext>
    </p:extLst>
  </p:cSld>
  <p:clrMapOvr>
    <a:masterClrMapping/>
  </p:clrMapOvr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2-3</a:t>
            </a:r>
            <a:endParaRPr lang="en-US" altLang="ko-KR" sz="3500" b="1" spc="300">
              <a:solidFill>
                <a:srgbClr val="9be5c8"/>
              </a:solidFill>
              <a:latin typeface="Arial"/>
              <a:cs typeface="Arial"/>
            </a:endParaRPr>
          </a:p>
        </p:txBody>
      </p:sp>
      <p:sp>
        <p:nvSpPr>
          <p:cNvPr id="71" name="TextBox 21"/>
          <p:cNvSpPr txBox="1"/>
          <p:nvPr/>
        </p:nvSpPr>
        <p:spPr>
          <a:xfrm>
            <a:off x="2345040" y="287508"/>
            <a:ext cx="6370468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cs typeface="Arial"/>
              </a:rPr>
              <a:t>Class Diagram - AdminController3</a:t>
            </a:r>
            <a:endParaRPr lang="en-US" altLang="ko-KR" sz="2500" spc="300">
              <a:solidFill>
                <a:srgbClr val="5ecea0"/>
              </a:solidFill>
              <a:latin typeface="Arial"/>
              <a:cs typeface="Arial"/>
            </a:endParaRPr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69727"/>
            <a:ext cx="12192000" cy="608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957604"/>
      </p:ext>
    </p:extLst>
  </p:cSld>
  <p:clrMapOvr>
    <a:masterClrMapping/>
  </p:clrMapOvr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2-3</a:t>
            </a:r>
            <a:endParaRPr lang="en-US" altLang="ko-KR" sz="3500" b="1" spc="300">
              <a:solidFill>
                <a:srgbClr val="9be5c8"/>
              </a:solidFill>
              <a:latin typeface="Arial"/>
              <a:cs typeface="Arial"/>
            </a:endParaRPr>
          </a:p>
        </p:txBody>
      </p:sp>
      <p:sp>
        <p:nvSpPr>
          <p:cNvPr id="71" name="TextBox 21"/>
          <p:cNvSpPr txBox="1"/>
          <p:nvPr/>
        </p:nvSpPr>
        <p:spPr>
          <a:xfrm>
            <a:off x="2345040" y="287508"/>
            <a:ext cx="6370468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cs typeface="Arial"/>
              </a:rPr>
              <a:t>Class Diagram - AdminController4</a:t>
            </a:r>
            <a:endParaRPr lang="en-US" altLang="ko-KR" sz="2500" spc="300">
              <a:solidFill>
                <a:srgbClr val="5ecea0"/>
              </a:solidFill>
              <a:latin typeface="Arial"/>
              <a:cs typeface="Arial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0" y="6562222"/>
            <a:ext cx="12192000" cy="295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200">
                <a:solidFill>
                  <a:srgbClr val="808080"/>
                </a:solidFill>
              </a:rPr>
              <a:t>* Service</a:t>
            </a:r>
            <a:r>
              <a:rPr lang="ko-KR" altLang="en-US" sz="1200">
                <a:solidFill>
                  <a:srgbClr val="808080"/>
                </a:solidFill>
              </a:rPr>
              <a:t>의 객체가 많은 관계로 해당되는 </a:t>
            </a:r>
            <a:r>
              <a:rPr lang="en-US" altLang="ko-KR" sz="1200">
                <a:solidFill>
                  <a:srgbClr val="808080"/>
                </a:solidFill>
              </a:rPr>
              <a:t>Dao</a:t>
            </a:r>
            <a:r>
              <a:rPr lang="ko-KR" altLang="en-US" sz="1200">
                <a:solidFill>
                  <a:srgbClr val="808080"/>
                </a:solidFill>
              </a:rPr>
              <a:t>만 연결</a:t>
            </a:r>
            <a:endParaRPr lang="ko-KR" altLang="en-US" sz="1200">
              <a:solidFill>
                <a:srgbClr val="808080"/>
              </a:solidFill>
            </a:endParaRPr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30354"/>
            <a:ext cx="12192000" cy="559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901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2-3</a:t>
            </a:r>
          </a:p>
        </p:txBody>
      </p:sp>
      <p:sp>
        <p:nvSpPr>
          <p:cNvPr id="71" name="TextBox 21"/>
          <p:cNvSpPr txBox="1"/>
          <p:nvPr/>
        </p:nvSpPr>
        <p:spPr>
          <a:xfrm>
            <a:off x="2345040" y="287508"/>
            <a:ext cx="6091288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cs typeface="Arial"/>
              </a:rPr>
              <a:t>Class Diagram - AccomController</a:t>
            </a: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73025"/>
            <a:ext cx="12192000" cy="588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085899"/>
      </p:ext>
    </p:extLst>
  </p:cSld>
  <p:clrMapOvr>
    <a:masterClrMapping/>
  </p:clrMapOvr>
</p:sld>
</file>

<file path=ppt/slides/slide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2-3</a:t>
            </a:r>
          </a:p>
        </p:txBody>
      </p:sp>
      <p:sp>
        <p:nvSpPr>
          <p:cNvPr id="71" name="TextBox 21"/>
          <p:cNvSpPr txBox="1"/>
          <p:nvPr/>
        </p:nvSpPr>
        <p:spPr>
          <a:xfrm>
            <a:off x="2345040" y="287508"/>
            <a:ext cx="6091288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cs typeface="Arial"/>
              </a:rPr>
              <a:t>Class Diagram - TourController1</a:t>
            </a:r>
            <a:endParaRPr lang="en-US" altLang="ko-KR" sz="2500" spc="300">
              <a:solidFill>
                <a:srgbClr val="5ecea0"/>
              </a:solidFill>
              <a:latin typeface="Arial"/>
              <a:cs typeface="Arial"/>
            </a:endParaRPr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85658"/>
            <a:ext cx="12192000" cy="607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061326"/>
      </p:ext>
    </p:extLst>
  </p:cSld>
  <p:clrMapOvr>
    <a:masterClrMapping/>
  </p:clrMapOvr>
</p:sld>
</file>

<file path=ppt/slides/slide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2-3</a:t>
            </a:r>
            <a:endParaRPr lang="en-US" altLang="ko-KR" sz="3500" b="1" spc="300">
              <a:solidFill>
                <a:srgbClr val="9be5c8"/>
              </a:solidFill>
              <a:latin typeface="Arial"/>
              <a:cs typeface="Arial"/>
            </a:endParaRPr>
          </a:p>
        </p:txBody>
      </p:sp>
      <p:sp>
        <p:nvSpPr>
          <p:cNvPr id="71" name="TextBox 21"/>
          <p:cNvSpPr txBox="1"/>
          <p:nvPr/>
        </p:nvSpPr>
        <p:spPr>
          <a:xfrm>
            <a:off x="2345040" y="287508"/>
            <a:ext cx="6091288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cs typeface="Arial"/>
              </a:rPr>
              <a:t>Class Diagram - TourController2</a:t>
            </a:r>
            <a:endParaRPr lang="en-US" altLang="ko-KR" sz="2500" spc="300">
              <a:solidFill>
                <a:srgbClr val="5ecea0"/>
              </a:solidFill>
              <a:latin typeface="Arial"/>
              <a:cs typeface="Arial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0" y="6562222"/>
            <a:ext cx="12192000" cy="295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200">
                <a:solidFill>
                  <a:srgbClr val="808080"/>
                </a:solidFill>
              </a:rPr>
              <a:t>* Service</a:t>
            </a:r>
            <a:r>
              <a:rPr lang="ko-KR" altLang="en-US" sz="1200">
                <a:solidFill>
                  <a:srgbClr val="808080"/>
                </a:solidFill>
              </a:rPr>
              <a:t>의 객체가 많은 관계로 해당되는 </a:t>
            </a:r>
            <a:r>
              <a:rPr lang="en-US" altLang="ko-KR" sz="1200">
                <a:solidFill>
                  <a:srgbClr val="808080"/>
                </a:solidFill>
              </a:rPr>
              <a:t>Dao</a:t>
            </a:r>
            <a:r>
              <a:rPr lang="ko-KR" altLang="en-US" sz="1200">
                <a:solidFill>
                  <a:srgbClr val="808080"/>
                </a:solidFill>
              </a:rPr>
              <a:t>만 연결</a:t>
            </a:r>
            <a:endParaRPr lang="ko-KR" altLang="en-US" sz="1200">
              <a:solidFill>
                <a:srgbClr val="808080"/>
              </a:solidFill>
            </a:endParaRP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13357"/>
            <a:ext cx="12192000" cy="565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759963"/>
      </p:ext>
    </p:extLst>
  </p:cSld>
  <p:clrMapOvr>
    <a:masterClrMapping/>
  </p:clrMapOvr>
</p:sld>
</file>

<file path=ppt/slides/slide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2-3</a:t>
            </a:r>
          </a:p>
        </p:txBody>
      </p:sp>
      <p:sp>
        <p:nvSpPr>
          <p:cNvPr id="71" name="TextBox 21"/>
          <p:cNvSpPr txBox="1"/>
          <p:nvPr/>
        </p:nvSpPr>
        <p:spPr>
          <a:xfrm>
            <a:off x="2345040" y="287508"/>
            <a:ext cx="6255512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cs typeface="Arial"/>
              </a:rPr>
              <a:t>Class Diagram - TicketController</a:t>
            </a:r>
            <a:endParaRPr lang="en-US" altLang="ko-KR" sz="2500" spc="300">
              <a:solidFill>
                <a:srgbClr val="5ecea0"/>
              </a:solidFill>
              <a:latin typeface="Arial"/>
              <a:cs typeface="Arial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0" y="6562222"/>
            <a:ext cx="12192000" cy="295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200">
                <a:solidFill>
                  <a:srgbClr val="808080"/>
                </a:solidFill>
              </a:rPr>
              <a:t>* Service</a:t>
            </a:r>
            <a:r>
              <a:rPr lang="ko-KR" altLang="en-US" sz="1200">
                <a:solidFill>
                  <a:srgbClr val="808080"/>
                </a:solidFill>
              </a:rPr>
              <a:t>의 객체가 많은 관계로 해당되는 </a:t>
            </a:r>
            <a:r>
              <a:rPr lang="en-US" altLang="ko-KR" sz="1200">
                <a:solidFill>
                  <a:srgbClr val="808080"/>
                </a:solidFill>
              </a:rPr>
              <a:t>Dao</a:t>
            </a:r>
            <a:r>
              <a:rPr lang="ko-KR" altLang="en-US" sz="1200">
                <a:solidFill>
                  <a:srgbClr val="808080"/>
                </a:solidFill>
              </a:rPr>
              <a:t>만 연결</a:t>
            </a:r>
            <a:endParaRPr lang="ko-KR" altLang="en-US" sz="1200">
              <a:solidFill>
                <a:srgbClr val="808080"/>
              </a:solidFill>
            </a:endParaRPr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63805"/>
            <a:ext cx="12192000" cy="565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935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2-3</a:t>
            </a:r>
          </a:p>
        </p:txBody>
      </p:sp>
      <p:sp>
        <p:nvSpPr>
          <p:cNvPr id="71" name="TextBox 21"/>
          <p:cNvSpPr txBox="1"/>
          <p:nvPr/>
        </p:nvSpPr>
        <p:spPr>
          <a:xfrm>
            <a:off x="2345039" y="287508"/>
            <a:ext cx="6442210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cs typeface="Arial"/>
              </a:rPr>
              <a:t>Class Diagram - HotpleController1</a:t>
            </a: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15521"/>
            <a:ext cx="12192000" cy="594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86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1-3</a:t>
            </a:r>
          </a:p>
        </p:txBody>
      </p:sp>
      <p:sp>
        <p:nvSpPr>
          <p:cNvPr id="72" name="타원 71"/>
          <p:cNvSpPr/>
          <p:nvPr/>
        </p:nvSpPr>
        <p:spPr>
          <a:xfrm>
            <a:off x="691943" y="2568922"/>
            <a:ext cx="1648557" cy="1720155"/>
          </a:xfrm>
          <a:prstGeom prst="ellipse">
            <a:avLst/>
          </a:prstGeom>
          <a:solidFill>
            <a:srgbClr val="9BE5C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/>
              <a:t>숙소</a:t>
            </a:r>
          </a:p>
          <a:p>
            <a:pPr lvl="0" algn="ctr">
              <a:defRPr/>
            </a:pPr>
            <a:r>
              <a:rPr lang="en-US" altLang="ko-KR" b="1"/>
              <a:t>Accommodations</a:t>
            </a:r>
          </a:p>
        </p:txBody>
      </p:sp>
      <p:sp>
        <p:nvSpPr>
          <p:cNvPr id="73" name="타원 72"/>
          <p:cNvSpPr/>
          <p:nvPr/>
        </p:nvSpPr>
        <p:spPr>
          <a:xfrm>
            <a:off x="2970618" y="1829610"/>
            <a:ext cx="3125382" cy="3198779"/>
          </a:xfrm>
          <a:prstGeom prst="ellipse">
            <a:avLst/>
          </a:prstGeom>
          <a:solidFill>
            <a:srgbClr val="CDF2E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/>
          </a:p>
        </p:txBody>
      </p:sp>
      <p:sp>
        <p:nvSpPr>
          <p:cNvPr id="77" name="타원 76"/>
          <p:cNvSpPr/>
          <p:nvPr/>
        </p:nvSpPr>
        <p:spPr>
          <a:xfrm>
            <a:off x="3730636" y="1829288"/>
            <a:ext cx="1575673" cy="1599711"/>
          </a:xfrm>
          <a:prstGeom prst="ellipse">
            <a:avLst/>
          </a:prstGeom>
          <a:solidFill>
            <a:srgbClr val="9BE5C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/>
              <a:t>숙소</a:t>
            </a:r>
          </a:p>
          <a:p>
            <a:pPr lvl="0" algn="ctr">
              <a:defRPr/>
            </a:pPr>
            <a:r>
              <a:rPr lang="ko-KR" altLang="en-US" b="1"/>
              <a:t>관리</a:t>
            </a:r>
          </a:p>
        </p:txBody>
      </p:sp>
      <p:sp>
        <p:nvSpPr>
          <p:cNvPr id="82" name="타원 81"/>
          <p:cNvSpPr/>
          <p:nvPr/>
        </p:nvSpPr>
        <p:spPr>
          <a:xfrm>
            <a:off x="3802311" y="3429000"/>
            <a:ext cx="1465384" cy="1599711"/>
          </a:xfrm>
          <a:prstGeom prst="ellipse">
            <a:avLst/>
          </a:prstGeom>
          <a:solidFill>
            <a:srgbClr val="9BE5C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/>
              <a:t>숙소</a:t>
            </a:r>
          </a:p>
          <a:p>
            <a:pPr lvl="0" algn="ctr">
              <a:defRPr/>
            </a:pPr>
            <a:r>
              <a:rPr lang="ko-KR" altLang="en-US" b="1"/>
              <a:t>예약</a:t>
            </a:r>
          </a:p>
        </p:txBody>
      </p:sp>
      <p:sp>
        <p:nvSpPr>
          <p:cNvPr id="90" name="TextBox 21"/>
          <p:cNvSpPr txBox="1"/>
          <p:nvPr/>
        </p:nvSpPr>
        <p:spPr>
          <a:xfrm>
            <a:off x="2299137" y="264557"/>
            <a:ext cx="3112968" cy="466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500" spc="300">
                <a:solidFill>
                  <a:srgbClr val="69D8AD"/>
                </a:solidFill>
                <a:latin typeface="Arial"/>
                <a:ea typeface="굴림"/>
                <a:cs typeface="Arial"/>
              </a:rPr>
              <a:t>요구분석 </a:t>
            </a:r>
            <a:r>
              <a:rPr lang="en-US" altLang="ko-KR" sz="2500" spc="300">
                <a:solidFill>
                  <a:srgbClr val="69D8AD"/>
                </a:solidFill>
                <a:latin typeface="Arial"/>
                <a:ea typeface="굴림"/>
                <a:cs typeface="Arial"/>
              </a:rPr>
              <a:t>-</a:t>
            </a:r>
            <a:r>
              <a:rPr lang="ko-KR" altLang="en-US" sz="2500" spc="300">
                <a:solidFill>
                  <a:srgbClr val="69D8AD"/>
                </a:solidFill>
                <a:latin typeface="Arial"/>
                <a:ea typeface="굴림"/>
                <a:cs typeface="Arial"/>
              </a:rPr>
              <a:t> 숙소</a:t>
            </a:r>
          </a:p>
        </p:txBody>
      </p:sp>
      <p:sp>
        <p:nvSpPr>
          <p:cNvPr id="91" name="타원 90"/>
          <p:cNvSpPr/>
          <p:nvPr/>
        </p:nvSpPr>
        <p:spPr>
          <a:xfrm>
            <a:off x="6660173" y="1066068"/>
            <a:ext cx="4982307" cy="4725864"/>
          </a:xfrm>
          <a:prstGeom prst="ellipse">
            <a:avLst/>
          </a:prstGeom>
          <a:solidFill>
            <a:srgbClr val="CDF2E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/>
          </a:p>
        </p:txBody>
      </p:sp>
      <p:sp>
        <p:nvSpPr>
          <p:cNvPr id="92" name="타원 91"/>
          <p:cNvSpPr/>
          <p:nvPr/>
        </p:nvSpPr>
        <p:spPr>
          <a:xfrm>
            <a:off x="8396656" y="2653567"/>
            <a:ext cx="1489808" cy="1550865"/>
          </a:xfrm>
          <a:prstGeom prst="ellipse">
            <a:avLst/>
          </a:prstGeom>
          <a:solidFill>
            <a:srgbClr val="9BE5C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/>
              <a:t>객실</a:t>
            </a:r>
          </a:p>
          <a:p>
            <a:pPr lvl="0" algn="ctr">
              <a:defRPr/>
            </a:pPr>
            <a:r>
              <a:rPr lang="ko-KR" altLang="en-US" b="1"/>
              <a:t>등록</a:t>
            </a:r>
          </a:p>
        </p:txBody>
      </p:sp>
      <p:sp>
        <p:nvSpPr>
          <p:cNvPr id="93" name="타원 92"/>
          <p:cNvSpPr/>
          <p:nvPr/>
        </p:nvSpPr>
        <p:spPr>
          <a:xfrm>
            <a:off x="8353671" y="1108563"/>
            <a:ext cx="1489808" cy="1550865"/>
          </a:xfrm>
          <a:prstGeom prst="ellipse">
            <a:avLst/>
          </a:prstGeom>
          <a:solidFill>
            <a:srgbClr val="9BE5C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/>
              <a:t>숙소</a:t>
            </a:r>
          </a:p>
          <a:p>
            <a:pPr lvl="0" algn="ctr">
              <a:defRPr/>
            </a:pPr>
            <a:r>
              <a:rPr lang="ko-KR" altLang="en-US" b="1"/>
              <a:t>등록</a:t>
            </a:r>
          </a:p>
        </p:txBody>
      </p:sp>
      <p:sp>
        <p:nvSpPr>
          <p:cNvPr id="94" name="타원 93"/>
          <p:cNvSpPr/>
          <p:nvPr/>
        </p:nvSpPr>
        <p:spPr>
          <a:xfrm>
            <a:off x="8439152" y="4222505"/>
            <a:ext cx="1489808" cy="1550865"/>
          </a:xfrm>
          <a:prstGeom prst="ellipse">
            <a:avLst/>
          </a:prstGeom>
          <a:solidFill>
            <a:srgbClr val="9BE5C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/>
              <a:t>예약</a:t>
            </a:r>
          </a:p>
          <a:p>
            <a:pPr lvl="0" algn="ctr">
              <a:defRPr/>
            </a:pPr>
            <a:r>
              <a:rPr lang="ko-KR" altLang="en-US" b="1"/>
              <a:t>결제</a:t>
            </a:r>
          </a:p>
        </p:txBody>
      </p:sp>
    </p:spTree>
    <p:extLst>
      <p:ext uri="{BB962C8B-B14F-4D97-AF65-F5344CB8AC3E}">
        <p14:creationId xmlns:p14="http://schemas.microsoft.com/office/powerpoint/2010/main" val="29552969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2-3</a:t>
            </a:r>
          </a:p>
        </p:txBody>
      </p:sp>
      <p:sp>
        <p:nvSpPr>
          <p:cNvPr id="71" name="TextBox 21"/>
          <p:cNvSpPr txBox="1"/>
          <p:nvPr/>
        </p:nvSpPr>
        <p:spPr>
          <a:xfrm>
            <a:off x="2345039" y="287508"/>
            <a:ext cx="6626025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cs typeface="Arial"/>
              </a:rPr>
              <a:t>Class Diagram - HotpleController2</a:t>
            </a:r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03229"/>
            <a:ext cx="12192000" cy="5769567"/>
          </a:xfrm>
          <a:prstGeom prst="rect">
            <a:avLst/>
          </a:prstGeom>
        </p:spPr>
      </p:pic>
      <p:sp>
        <p:nvSpPr>
          <p:cNvPr id="74" name="직사각형 73"/>
          <p:cNvSpPr/>
          <p:nvPr/>
        </p:nvSpPr>
        <p:spPr>
          <a:xfrm>
            <a:off x="0" y="6562222"/>
            <a:ext cx="12192000" cy="295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200">
                <a:solidFill>
                  <a:srgbClr val="808080"/>
                </a:solidFill>
              </a:rPr>
              <a:t>* Service</a:t>
            </a:r>
            <a:r>
              <a:rPr lang="ko-KR" altLang="en-US" sz="1200">
                <a:solidFill>
                  <a:srgbClr val="808080"/>
                </a:solidFill>
              </a:rPr>
              <a:t>의 객체가 많은 관계로 해당되는 </a:t>
            </a:r>
            <a:r>
              <a:rPr lang="en-US" altLang="ko-KR" sz="1200">
                <a:solidFill>
                  <a:srgbClr val="808080"/>
                </a:solidFill>
              </a:rPr>
              <a:t>Dao</a:t>
            </a:r>
            <a:r>
              <a:rPr lang="ko-KR" altLang="en-US" sz="1200">
                <a:solidFill>
                  <a:srgbClr val="808080"/>
                </a:solidFill>
              </a:rPr>
              <a:t>만 연결</a:t>
            </a:r>
          </a:p>
        </p:txBody>
      </p:sp>
    </p:spTree>
    <p:extLst>
      <p:ext uri="{BB962C8B-B14F-4D97-AF65-F5344CB8AC3E}">
        <p14:creationId xmlns:p14="http://schemas.microsoft.com/office/powerpoint/2010/main" val="137507005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2-3</a:t>
            </a:r>
          </a:p>
        </p:txBody>
      </p:sp>
      <p:sp>
        <p:nvSpPr>
          <p:cNvPr id="71" name="TextBox 21"/>
          <p:cNvSpPr txBox="1"/>
          <p:nvPr/>
        </p:nvSpPr>
        <p:spPr>
          <a:xfrm>
            <a:off x="2345039" y="287508"/>
            <a:ext cx="6626025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cs typeface="Arial"/>
              </a:rPr>
              <a:t>Class Diagram - HotpleController3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0" y="6562222"/>
            <a:ext cx="12192000" cy="295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200">
                <a:solidFill>
                  <a:srgbClr val="808080"/>
                </a:solidFill>
              </a:rPr>
              <a:t>* Service</a:t>
            </a:r>
            <a:r>
              <a:rPr lang="ko-KR" altLang="en-US" sz="1200">
                <a:solidFill>
                  <a:srgbClr val="808080"/>
                </a:solidFill>
              </a:rPr>
              <a:t>의 객체가 많은 관계로 해당되는 </a:t>
            </a:r>
            <a:r>
              <a:rPr lang="en-US" altLang="ko-KR" sz="1200">
                <a:solidFill>
                  <a:srgbClr val="808080"/>
                </a:solidFill>
              </a:rPr>
              <a:t>Dao</a:t>
            </a:r>
            <a:r>
              <a:rPr lang="ko-KR" altLang="en-US" sz="1200">
                <a:solidFill>
                  <a:srgbClr val="808080"/>
                </a:solidFill>
              </a:rPr>
              <a:t>만 연결</a:t>
            </a: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75768"/>
            <a:ext cx="12192000" cy="558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60700"/>
      </p:ext>
    </p:extLst>
  </p:cSld>
  <p:clrMapOvr>
    <a:masterClrMapping/>
  </p:clrMapOvr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2-3</a:t>
            </a:r>
          </a:p>
        </p:txBody>
      </p:sp>
      <p:sp>
        <p:nvSpPr>
          <p:cNvPr id="71" name="TextBox 21"/>
          <p:cNvSpPr txBox="1"/>
          <p:nvPr/>
        </p:nvSpPr>
        <p:spPr>
          <a:xfrm>
            <a:off x="2345040" y="287508"/>
            <a:ext cx="6726290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cs typeface="Arial"/>
              </a:rPr>
              <a:t>Class Diagram - MemberController1</a:t>
            </a:r>
            <a:endParaRPr lang="en-US" altLang="ko-KR" sz="2500" spc="300">
              <a:solidFill>
                <a:srgbClr val="5ecea0"/>
              </a:solidFill>
              <a:latin typeface="Arial"/>
              <a:cs typeface="Arial"/>
            </a:endParaRPr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00940"/>
            <a:ext cx="12192000" cy="605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38399"/>
      </p:ext>
    </p:extLst>
  </p:cSld>
  <p:clrMapOvr>
    <a:masterClrMapping/>
  </p:clrMapOvr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2-3</a:t>
            </a:r>
            <a:endParaRPr lang="en-US" altLang="ko-KR" sz="3500" b="1" spc="300">
              <a:solidFill>
                <a:srgbClr val="9be5c8"/>
              </a:solidFill>
              <a:latin typeface="Arial"/>
              <a:cs typeface="Arial"/>
            </a:endParaRPr>
          </a:p>
        </p:txBody>
      </p:sp>
      <p:sp>
        <p:nvSpPr>
          <p:cNvPr id="71" name="TextBox 21"/>
          <p:cNvSpPr txBox="1"/>
          <p:nvPr/>
        </p:nvSpPr>
        <p:spPr>
          <a:xfrm>
            <a:off x="2345040" y="287508"/>
            <a:ext cx="6726290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cs typeface="Arial"/>
              </a:rPr>
              <a:t>Class Diagram - MemberController2</a:t>
            </a:r>
            <a:endParaRPr lang="en-US" altLang="ko-KR" sz="2500" spc="300">
              <a:solidFill>
                <a:srgbClr val="5ecea0"/>
              </a:solidFill>
              <a:latin typeface="Arial"/>
              <a:cs typeface="Arial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0" y="6562222"/>
            <a:ext cx="12192000" cy="295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200">
                <a:solidFill>
                  <a:srgbClr val="808080"/>
                </a:solidFill>
              </a:rPr>
              <a:t>* Service</a:t>
            </a:r>
            <a:r>
              <a:rPr lang="ko-KR" altLang="en-US" sz="1200">
                <a:solidFill>
                  <a:srgbClr val="808080"/>
                </a:solidFill>
              </a:rPr>
              <a:t>의 객체가 많은 관계로 해당되는 </a:t>
            </a:r>
            <a:r>
              <a:rPr lang="en-US" altLang="ko-KR" sz="1200">
                <a:solidFill>
                  <a:srgbClr val="808080"/>
                </a:solidFill>
              </a:rPr>
              <a:t>Dao</a:t>
            </a:r>
            <a:r>
              <a:rPr lang="ko-KR" altLang="en-US" sz="1200">
                <a:solidFill>
                  <a:srgbClr val="808080"/>
                </a:solidFill>
              </a:rPr>
              <a:t>만 연결</a:t>
            </a:r>
            <a:endParaRPr lang="ko-KR" altLang="en-US" sz="1200">
              <a:solidFill>
                <a:srgbClr val="808080"/>
              </a:solidFill>
            </a:endParaRP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77154"/>
            <a:ext cx="12192000" cy="579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788442"/>
      </p:ext>
    </p:extLst>
  </p:cSld>
  <p:clrMapOvr>
    <a:masterClrMapping/>
  </p:clrMapOvr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2-3</a:t>
            </a:r>
            <a:endParaRPr lang="en-US" altLang="ko-KR" sz="3500" b="1" spc="300">
              <a:solidFill>
                <a:srgbClr val="9be5c8"/>
              </a:solidFill>
              <a:latin typeface="Arial"/>
              <a:cs typeface="Arial"/>
            </a:endParaRPr>
          </a:p>
        </p:txBody>
      </p:sp>
      <p:sp>
        <p:nvSpPr>
          <p:cNvPr id="71" name="TextBox 21"/>
          <p:cNvSpPr txBox="1"/>
          <p:nvPr/>
        </p:nvSpPr>
        <p:spPr>
          <a:xfrm>
            <a:off x="2345040" y="287508"/>
            <a:ext cx="6726290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cs typeface="Arial"/>
              </a:rPr>
              <a:t>Class Diagram - MemberController3</a:t>
            </a:r>
            <a:endParaRPr lang="en-US" altLang="ko-KR" sz="2500" spc="300">
              <a:solidFill>
                <a:srgbClr val="5ecea0"/>
              </a:solidFill>
              <a:latin typeface="Arial"/>
              <a:cs typeface="Arial"/>
            </a:endParaRP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09042"/>
            <a:ext cx="12192000" cy="604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5465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2-3</a:t>
            </a:r>
          </a:p>
        </p:txBody>
      </p:sp>
      <p:sp>
        <p:nvSpPr>
          <p:cNvPr id="71" name="TextBox 21"/>
          <p:cNvSpPr txBox="1"/>
          <p:nvPr/>
        </p:nvSpPr>
        <p:spPr>
          <a:xfrm>
            <a:off x="2345040" y="287508"/>
            <a:ext cx="6726290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cs typeface="Arial"/>
              </a:rPr>
              <a:t>Class Diagram - ScheController1</a:t>
            </a: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83509"/>
            <a:ext cx="12192000" cy="587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75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2-3</a:t>
            </a:r>
          </a:p>
        </p:txBody>
      </p:sp>
      <p:sp>
        <p:nvSpPr>
          <p:cNvPr id="71" name="TextBox 21"/>
          <p:cNvSpPr txBox="1"/>
          <p:nvPr/>
        </p:nvSpPr>
        <p:spPr>
          <a:xfrm>
            <a:off x="2345040" y="287508"/>
            <a:ext cx="6726290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cs typeface="Arial"/>
              </a:rPr>
              <a:t>Class Diagram - ScheController2</a:t>
            </a:r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020466"/>
            <a:ext cx="12192000" cy="583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6695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2-3</a:t>
            </a:r>
          </a:p>
        </p:txBody>
      </p:sp>
      <p:sp>
        <p:nvSpPr>
          <p:cNvPr id="71" name="TextBox 21"/>
          <p:cNvSpPr txBox="1"/>
          <p:nvPr/>
        </p:nvSpPr>
        <p:spPr>
          <a:xfrm>
            <a:off x="2345040" y="287508"/>
            <a:ext cx="6726290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cs typeface="Arial"/>
              </a:rPr>
              <a:t>Class Diagram - ScheController3</a:t>
            </a: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45600"/>
            <a:ext cx="12192000" cy="5468116"/>
          </a:xfrm>
          <a:prstGeom prst="rect">
            <a:avLst/>
          </a:prstGeom>
        </p:spPr>
      </p:pic>
      <p:sp>
        <p:nvSpPr>
          <p:cNvPr id="76" name="직사각형 75"/>
          <p:cNvSpPr/>
          <p:nvPr/>
        </p:nvSpPr>
        <p:spPr>
          <a:xfrm>
            <a:off x="0" y="6562222"/>
            <a:ext cx="12192000" cy="295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200">
                <a:solidFill>
                  <a:srgbClr val="808080"/>
                </a:solidFill>
              </a:rPr>
              <a:t>* Service</a:t>
            </a:r>
            <a:r>
              <a:rPr lang="ko-KR" altLang="en-US" sz="1200">
                <a:solidFill>
                  <a:srgbClr val="808080"/>
                </a:solidFill>
              </a:rPr>
              <a:t>의 객체가 많은 관계로 해당되는 </a:t>
            </a:r>
            <a:r>
              <a:rPr lang="en-US" altLang="ko-KR" sz="1200">
                <a:solidFill>
                  <a:srgbClr val="808080"/>
                </a:solidFill>
              </a:rPr>
              <a:t>Dao</a:t>
            </a:r>
            <a:r>
              <a:rPr lang="ko-KR" altLang="en-US" sz="1200">
                <a:solidFill>
                  <a:srgbClr val="808080"/>
                </a:solidFill>
              </a:rPr>
              <a:t>만 연결</a:t>
            </a:r>
          </a:p>
        </p:txBody>
      </p:sp>
    </p:spTree>
    <p:extLst>
      <p:ext uri="{BB962C8B-B14F-4D97-AF65-F5344CB8AC3E}">
        <p14:creationId xmlns:p14="http://schemas.microsoft.com/office/powerpoint/2010/main" val="3035237170"/>
      </p:ext>
    </p:extLst>
  </p:cSld>
  <p:clrMapOvr>
    <a:masterClrMapping/>
  </p:clrMapOvr>
</p:sld>
</file>

<file path=ppt/slides/slide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2-3</a:t>
            </a:r>
          </a:p>
        </p:txBody>
      </p:sp>
      <p:sp>
        <p:nvSpPr>
          <p:cNvPr id="71" name="TextBox 21"/>
          <p:cNvSpPr txBox="1"/>
          <p:nvPr/>
        </p:nvSpPr>
        <p:spPr>
          <a:xfrm>
            <a:off x="2345040" y="287508"/>
            <a:ext cx="6326240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cs typeface="Arial"/>
              </a:rPr>
              <a:t>Class Diagram - SlogController1</a:t>
            </a: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08522"/>
            <a:ext cx="12192000" cy="604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964769"/>
      </p:ext>
    </p:extLst>
  </p:cSld>
  <p:clrMapOvr>
    <a:masterClrMapping/>
  </p:clrMapOvr>
</p:sld>
</file>

<file path=ppt/slides/slide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20"/>
          <p:cNvSpPr txBox="1"/>
          <p:nvPr/>
        </p:nvSpPr>
        <p:spPr>
          <a:xfrm>
            <a:off x="0" y="196877"/>
            <a:ext cx="2810334" cy="620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 spc="300">
                <a:solidFill>
                  <a:srgbClr val="9BE5C8"/>
                </a:solidFill>
                <a:latin typeface="Arial"/>
                <a:cs typeface="Arial"/>
              </a:rPr>
              <a:t>Part 2-3</a:t>
            </a:r>
          </a:p>
        </p:txBody>
      </p:sp>
      <p:sp>
        <p:nvSpPr>
          <p:cNvPr id="71" name="TextBox 21"/>
          <p:cNvSpPr txBox="1"/>
          <p:nvPr/>
        </p:nvSpPr>
        <p:spPr>
          <a:xfrm>
            <a:off x="2345040" y="287508"/>
            <a:ext cx="6326240" cy="46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spc="300">
                <a:solidFill>
                  <a:srgbClr val="5ECEA0"/>
                </a:solidFill>
                <a:latin typeface="Arial"/>
                <a:cs typeface="Arial"/>
              </a:rPr>
              <a:t>Class Diagram - SlogController2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0" y="6562222"/>
            <a:ext cx="12192000" cy="295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1200">
                <a:solidFill>
                  <a:srgbClr val="808080"/>
                </a:solidFill>
              </a:rPr>
              <a:t>* Service</a:t>
            </a:r>
            <a:r>
              <a:rPr lang="ko-KR" altLang="en-US" sz="1200">
                <a:solidFill>
                  <a:srgbClr val="808080"/>
                </a:solidFill>
              </a:rPr>
              <a:t>의 객체가 많은 관계로 해당되는 </a:t>
            </a:r>
            <a:r>
              <a:rPr lang="en-US" altLang="ko-KR" sz="1200">
                <a:solidFill>
                  <a:srgbClr val="808080"/>
                </a:solidFill>
              </a:rPr>
              <a:t>Dao</a:t>
            </a:r>
            <a:r>
              <a:rPr lang="ko-KR" altLang="en-US" sz="1200">
                <a:solidFill>
                  <a:srgbClr val="808080"/>
                </a:solidFill>
              </a:rPr>
              <a:t>만 연결</a:t>
            </a:r>
            <a:endParaRPr lang="ko-KR" altLang="en-US" sz="1200">
              <a:solidFill>
                <a:srgbClr val="808080"/>
              </a:solidFill>
            </a:endParaRPr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68392"/>
            <a:ext cx="12192000" cy="567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9483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2560</ep:Words>
  <ep:PresentationFormat>와이드스크린</ep:PresentationFormat>
  <ep:Paragraphs>766</ep:Paragraphs>
  <ep:Slides>137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137</vt:i4>
      </vt:variant>
    </vt:vector>
  </ep:HeadingPairs>
  <ep:TitlesOfParts>
    <vt:vector size="138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2019-06-18T13:02:10.000</dcterms:created>
  <dc:creator>LG</dc:creator>
  <cp:lastModifiedBy>희지</cp:lastModifiedBy>
  <dcterms:modified xsi:type="dcterms:W3CDTF">2023-10-09T18:04:51.990</dcterms:modified>
  <cp:revision>520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